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5" r:id="rId4"/>
  </p:sldMasterIdLst>
  <p:notesMasterIdLst>
    <p:notesMasterId r:id="rId30"/>
  </p:notesMasterIdLst>
  <p:handoutMasterIdLst>
    <p:handoutMasterId r:id="rId31"/>
  </p:handoutMasterIdLst>
  <p:sldIdLst>
    <p:sldId id="298" r:id="rId5"/>
    <p:sldId id="341" r:id="rId6"/>
    <p:sldId id="339" r:id="rId7"/>
    <p:sldId id="301" r:id="rId8"/>
    <p:sldId id="319" r:id="rId9"/>
    <p:sldId id="309" r:id="rId10"/>
    <p:sldId id="312" r:id="rId11"/>
    <p:sldId id="351" r:id="rId12"/>
    <p:sldId id="297" r:id="rId13"/>
    <p:sldId id="346" r:id="rId14"/>
    <p:sldId id="342" r:id="rId15"/>
    <p:sldId id="343" r:id="rId16"/>
    <p:sldId id="344" r:id="rId17"/>
    <p:sldId id="345" r:id="rId18"/>
    <p:sldId id="336" r:id="rId19"/>
    <p:sldId id="307" r:id="rId20"/>
    <p:sldId id="350" r:id="rId21"/>
    <p:sldId id="264" r:id="rId22"/>
    <p:sldId id="337" r:id="rId23"/>
    <p:sldId id="314" r:id="rId24"/>
    <p:sldId id="328" r:id="rId25"/>
    <p:sldId id="347" r:id="rId26"/>
    <p:sldId id="348" r:id="rId27"/>
    <p:sldId id="349" r:id="rId28"/>
    <p:sldId id="338" r:id="rId29"/>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28" userDrawn="1">
          <p15:clr>
            <a:srgbClr val="A4A3A4"/>
          </p15:clr>
        </p15:guide>
        <p15:guide id="2" pos="28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FE3"/>
    <a:srgbClr val="D8FFE6"/>
    <a:srgbClr val="E3E7C8"/>
    <a:srgbClr val="EBFFFD"/>
    <a:srgbClr val="465359"/>
    <a:srgbClr val="D3FFFA"/>
    <a:srgbClr val="D1E798"/>
    <a:srgbClr val="808E5E"/>
    <a:srgbClr val="0000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9" autoAdjust="0"/>
    <p:restoredTop sz="94634" autoAdjust="0"/>
  </p:normalViewPr>
  <p:slideViewPr>
    <p:cSldViewPr snapToGrid="0">
      <p:cViewPr varScale="1">
        <p:scale>
          <a:sx n="131" d="100"/>
          <a:sy n="131" d="100"/>
        </p:scale>
        <p:origin x="352" y="184"/>
      </p:cViewPr>
      <p:guideLst>
        <p:guide orient="horz" pos="4128"/>
        <p:guide pos="288"/>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2373DC-11B1-4708-92E2-E1B8EB8D76D8}" type="doc">
      <dgm:prSet loTypeId="urn:microsoft.com/office/officeart/2005/8/layout/list1" loCatId="list" qsTypeId="urn:microsoft.com/office/officeart/2005/8/quickstyle/simple1" qsCatId="simple" csTypeId="urn:microsoft.com/office/officeart/2005/8/colors/accent1_2" csCatId="accent1" phldr="1"/>
      <dgm:spPr/>
    </dgm:pt>
    <dgm:pt modelId="{7084B800-7E1D-4DA6-89C0-37EA52DDBCB8}">
      <dgm:prSet phldrT="[Text]" custT="1"/>
      <dgm:spPr>
        <a:solidFill>
          <a:srgbClr val="EBFFE3"/>
        </a:solidFill>
      </dgm:spPr>
      <dgm:t>
        <a:bodyPr rtlCol="0"/>
        <a:lstStyle/>
        <a:p>
          <a:pPr marL="0" algn="ctr" defTabSz="914400" rtl="0" eaLnBrk="1" latinLnBrk="0" hangingPunct="1">
            <a:lnSpc>
              <a:spcPct val="150000"/>
            </a:lnSpc>
          </a:pPr>
          <a:r>
            <a:rPr lang="zh-CN" altLang="en-US" sz="1400" b="1" kern="1200" dirty="0">
              <a:solidFill>
                <a:schemeClr val="tx1">
                  <a:lumMod val="65000"/>
                  <a:lumOff val="35000"/>
                </a:schemeClr>
              </a:solidFill>
              <a:latin typeface="微软雅黑" panose="020B0503020204020204" charset="-122"/>
              <a:ea typeface="微软雅黑" panose="020B0503020204020204" charset="-122"/>
              <a:cs typeface="+mn-cs"/>
            </a:rPr>
            <a:t>历史与当下</a:t>
          </a:r>
          <a:endParaRPr lang="en-US" altLang="zh-CN" sz="1400" b="1" kern="1200" dirty="0">
            <a:solidFill>
              <a:schemeClr val="tx1">
                <a:lumMod val="65000"/>
                <a:lumOff val="35000"/>
              </a:schemeClr>
            </a:solidFill>
            <a:latin typeface="微软雅黑" panose="020B0503020204020204" charset="-122"/>
            <a:ea typeface="微软雅黑" panose="020B0503020204020204" charset="-122"/>
            <a:cs typeface="+mn-cs"/>
          </a:endParaRPr>
        </a:p>
        <a:p>
          <a:pPr marL="0" algn="ctr" defTabSz="914400" rtl="0" eaLnBrk="1" latinLnBrk="0" hangingPunct="1">
            <a:lnSpc>
              <a:spcPct val="150000"/>
            </a:lnSpc>
          </a:pPr>
          <a:r>
            <a:rPr lang="zh-CN" altLang="en-US" sz="1400" b="1" kern="1200" dirty="0">
              <a:solidFill>
                <a:schemeClr val="tx1">
                  <a:lumMod val="65000"/>
                  <a:lumOff val="35000"/>
                </a:schemeClr>
              </a:solidFill>
              <a:latin typeface="微软雅黑" panose="020B0503020204020204" charset="-122"/>
              <a:ea typeface="微软雅黑" panose="020B0503020204020204" charset="-122"/>
              <a:cs typeface="+mn-cs"/>
            </a:rPr>
            <a:t>教学内容融合</a:t>
          </a:r>
          <a:endParaRPr lang="en-US" altLang="zh-CN" sz="1400" b="1" kern="1200" dirty="0">
            <a:solidFill>
              <a:schemeClr val="tx1">
                <a:lumMod val="65000"/>
                <a:lumOff val="35000"/>
              </a:schemeClr>
            </a:solidFill>
            <a:latin typeface="微软雅黑" panose="020B0503020204020204" charset="-122"/>
            <a:ea typeface="微软雅黑" panose="020B0503020204020204" charset="-122"/>
            <a:cs typeface="+mn-cs"/>
          </a:endParaRPr>
        </a:p>
      </dgm:t>
    </dgm:pt>
    <dgm:pt modelId="{E459F664-A62C-4466-90D1-14D94F7456F9}" type="parTrans" cxnId="{D7BBB8C6-B60F-4050-B5C1-3F3A86AF4294}">
      <dgm:prSet/>
      <dgm:spPr/>
      <dgm:t>
        <a:bodyPr rtlCol="0"/>
        <a:lstStyle/>
        <a:p>
          <a:pPr rtl="0"/>
          <a:endParaRPr lang="zh-CN" altLang="en-US" noProof="0" dirty="0">
            <a:latin typeface="Microsoft YaHei UI" panose="020B0503020204020204" pitchFamily="34" charset="-122"/>
            <a:ea typeface="Microsoft YaHei UI" panose="020B0503020204020204" pitchFamily="34" charset="-122"/>
          </a:endParaRPr>
        </a:p>
      </dgm:t>
    </dgm:pt>
    <dgm:pt modelId="{29667D30-8073-4626-A65C-0442C9DA4455}" type="sibTrans" cxnId="{D7BBB8C6-B60F-4050-B5C1-3F3A86AF4294}">
      <dgm:prSet/>
      <dgm:spPr/>
      <dgm:t>
        <a:bodyPr rtlCol="0"/>
        <a:lstStyle/>
        <a:p>
          <a:pPr rtl="0"/>
          <a:endParaRPr lang="zh-CN" altLang="en-US" noProof="0" dirty="0">
            <a:latin typeface="Microsoft YaHei UI" panose="020B0503020204020204" pitchFamily="34" charset="-122"/>
            <a:ea typeface="Microsoft YaHei UI" panose="020B0503020204020204" pitchFamily="34" charset="-122"/>
          </a:endParaRPr>
        </a:p>
      </dgm:t>
    </dgm:pt>
    <dgm:pt modelId="{4786322A-3DB1-4B13-A039-9C2B4BD33902}">
      <dgm:prSet phldrT="[Text]" custT="1"/>
      <dgm:spPr>
        <a:solidFill>
          <a:srgbClr val="EBFFE3"/>
        </a:solidFill>
      </dgm:spPr>
      <dgm:t>
        <a:bodyPr rtlCol="0"/>
        <a:lstStyle/>
        <a:p>
          <a:pPr marL="0" lvl="0" algn="ctr" defTabSz="914400" rtl="0" eaLnBrk="1" latinLnBrk="0" hangingPunct="1">
            <a:lnSpc>
              <a:spcPct val="150000"/>
            </a:lnSpc>
            <a:spcBef>
              <a:spcPct val="0"/>
            </a:spcBef>
            <a:spcAft>
              <a:spcPct val="35000"/>
            </a:spcAft>
            <a:buNone/>
          </a:pP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国内与国外</a:t>
          </a:r>
          <a:endParaRPr lang="en-US" altLang="zh-CN" sz="1400" b="1" kern="1200" dirty="0">
            <a:solidFill>
              <a:srgbClr val="000000">
                <a:lumMod val="65000"/>
                <a:lumOff val="35000"/>
              </a:srgbClr>
            </a:solidFill>
            <a:latin typeface="微软雅黑" panose="020B0503020204020204" charset="-122"/>
            <a:ea typeface="微软雅黑" panose="020B0503020204020204" charset="-122"/>
            <a:cs typeface="+mn-cs"/>
          </a:endParaRPr>
        </a:p>
        <a:p>
          <a:pPr marL="0" lvl="0" algn="ctr" defTabSz="914400" rtl="0" eaLnBrk="1" latinLnBrk="0" hangingPunct="1">
            <a:lnSpc>
              <a:spcPct val="150000"/>
            </a:lnSpc>
            <a:spcBef>
              <a:spcPct val="0"/>
            </a:spcBef>
            <a:spcAft>
              <a:spcPct val="35000"/>
            </a:spcAft>
            <a:buNone/>
          </a:pP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教学资源融合</a:t>
          </a:r>
          <a:endParaRPr lang="zh-CN" altLang="en-US" sz="1400" b="1" kern="1200" noProof="0" dirty="0">
            <a:solidFill>
              <a:srgbClr val="000000">
                <a:lumMod val="65000"/>
                <a:lumOff val="35000"/>
              </a:srgbClr>
            </a:solidFill>
            <a:latin typeface="微软雅黑" panose="020B0503020204020204" charset="-122"/>
            <a:ea typeface="微软雅黑" panose="020B0503020204020204" charset="-122"/>
            <a:cs typeface="+mn-cs"/>
          </a:endParaRPr>
        </a:p>
      </dgm:t>
    </dgm:pt>
    <dgm:pt modelId="{4F3F2426-EA56-4F79-A02F-DE7A210D680D}" type="parTrans" cxnId="{07D1F65C-7C41-4EB6-A133-CA7F29791640}">
      <dgm:prSet/>
      <dgm:spPr/>
      <dgm:t>
        <a:bodyPr rtlCol="0"/>
        <a:lstStyle/>
        <a:p>
          <a:pPr rtl="0"/>
          <a:endParaRPr lang="zh-CN" altLang="en-US" noProof="0" dirty="0">
            <a:latin typeface="Microsoft YaHei UI" panose="020B0503020204020204" pitchFamily="34" charset="-122"/>
            <a:ea typeface="Microsoft YaHei UI" panose="020B0503020204020204" pitchFamily="34" charset="-122"/>
          </a:endParaRPr>
        </a:p>
      </dgm:t>
    </dgm:pt>
    <dgm:pt modelId="{7D0A801E-90E9-4D73-A31E-D58F04D3BBF2}" type="sibTrans" cxnId="{07D1F65C-7C41-4EB6-A133-CA7F29791640}">
      <dgm:prSet/>
      <dgm:spPr/>
      <dgm:t>
        <a:bodyPr rtlCol="0"/>
        <a:lstStyle/>
        <a:p>
          <a:pPr rtl="0"/>
          <a:endParaRPr lang="zh-CN" altLang="en-US" noProof="0" dirty="0">
            <a:latin typeface="Microsoft YaHei UI" panose="020B0503020204020204" pitchFamily="34" charset="-122"/>
            <a:ea typeface="Microsoft YaHei UI" panose="020B0503020204020204" pitchFamily="34" charset="-122"/>
          </a:endParaRPr>
        </a:p>
      </dgm:t>
    </dgm:pt>
    <dgm:pt modelId="{5A259F57-B5C4-40C5-939D-A7C21B16FB47}">
      <dgm:prSet phldrT="[Text]" custT="1"/>
      <dgm:spPr>
        <a:solidFill>
          <a:srgbClr val="EBFFE3"/>
        </a:solidFill>
      </dgm:spPr>
      <dgm:t>
        <a:bodyPr rtlCol="0"/>
        <a:lstStyle/>
        <a:p>
          <a:pPr marL="0" lvl="0" algn="ctr" defTabSz="914400" rtl="0" eaLnBrk="1" latinLnBrk="0" hangingPunct="1">
            <a:lnSpc>
              <a:spcPct val="150000"/>
            </a:lnSpc>
            <a:spcBef>
              <a:spcPct val="0"/>
            </a:spcBef>
            <a:spcAft>
              <a:spcPct val="35000"/>
            </a:spcAft>
            <a:buNone/>
          </a:pPr>
          <a:r>
            <a:rPr lang="zh-CN" altLang="zh-CN" sz="1400" b="1" kern="1200" dirty="0">
              <a:solidFill>
                <a:srgbClr val="000000">
                  <a:lumMod val="65000"/>
                  <a:lumOff val="35000"/>
                </a:srgbClr>
              </a:solidFill>
              <a:latin typeface="微软雅黑" panose="020B0503020204020204" charset="-122"/>
              <a:ea typeface="微软雅黑" panose="020B0503020204020204" charset="-122"/>
              <a:cs typeface="+mn-cs"/>
            </a:rPr>
            <a:t>理论</a:t>
          </a: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学习</a:t>
          </a:r>
          <a:r>
            <a:rPr lang="zh-CN" altLang="zh-CN" sz="1400" b="1" kern="1200" dirty="0">
              <a:solidFill>
                <a:srgbClr val="000000">
                  <a:lumMod val="65000"/>
                  <a:lumOff val="35000"/>
                </a:srgbClr>
              </a:solidFill>
              <a:latin typeface="微软雅黑" panose="020B0503020204020204" charset="-122"/>
              <a:ea typeface="微软雅黑" panose="020B0503020204020204" charset="-122"/>
              <a:cs typeface="+mn-cs"/>
            </a:rPr>
            <a:t>与</a:t>
          </a: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企业调研</a:t>
          </a:r>
          <a:endParaRPr lang="en-US" altLang="zh-CN" sz="1400" b="1" kern="1200" dirty="0">
            <a:solidFill>
              <a:srgbClr val="000000">
                <a:lumMod val="65000"/>
                <a:lumOff val="35000"/>
              </a:srgbClr>
            </a:solidFill>
            <a:latin typeface="微软雅黑" panose="020B0503020204020204" charset="-122"/>
            <a:ea typeface="微软雅黑" panose="020B0503020204020204" charset="-122"/>
            <a:cs typeface="+mn-cs"/>
          </a:endParaRPr>
        </a:p>
        <a:p>
          <a:pPr marL="0" lvl="0" algn="ctr" defTabSz="914400" rtl="0" eaLnBrk="1" latinLnBrk="0" hangingPunct="1">
            <a:lnSpc>
              <a:spcPct val="150000"/>
            </a:lnSpc>
            <a:spcBef>
              <a:spcPct val="0"/>
            </a:spcBef>
            <a:spcAft>
              <a:spcPct val="35000"/>
            </a:spcAft>
            <a:buNone/>
          </a:pP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教学方法</a:t>
          </a:r>
          <a:r>
            <a:rPr lang="zh-CN" altLang="zh-CN" sz="1400" b="1" kern="1200" dirty="0">
              <a:solidFill>
                <a:srgbClr val="000000">
                  <a:lumMod val="65000"/>
                  <a:lumOff val="35000"/>
                </a:srgbClr>
              </a:solidFill>
              <a:latin typeface="微软雅黑" panose="020B0503020204020204" charset="-122"/>
              <a:ea typeface="微软雅黑" panose="020B0503020204020204" charset="-122"/>
              <a:cs typeface="+mn-cs"/>
            </a:rPr>
            <a:t>融合</a:t>
          </a:r>
          <a:endParaRPr lang="zh-CN" altLang="en-US" sz="1400" b="1" kern="1200" noProof="0" dirty="0">
            <a:solidFill>
              <a:srgbClr val="000000">
                <a:lumMod val="65000"/>
                <a:lumOff val="35000"/>
              </a:srgbClr>
            </a:solidFill>
            <a:latin typeface="微软雅黑" panose="020B0503020204020204" charset="-122"/>
            <a:ea typeface="微软雅黑" panose="020B0503020204020204" charset="-122"/>
            <a:cs typeface="+mn-cs"/>
          </a:endParaRPr>
        </a:p>
      </dgm:t>
    </dgm:pt>
    <dgm:pt modelId="{E359194E-724D-4C60-BA35-9B441D11C55E}" type="parTrans" cxnId="{7865863E-1BC2-47AE-BBFB-F40F27A905AE}">
      <dgm:prSet/>
      <dgm:spPr/>
      <dgm:t>
        <a:bodyPr rtlCol="0"/>
        <a:lstStyle/>
        <a:p>
          <a:pPr rtl="0"/>
          <a:endParaRPr lang="zh-CN" altLang="en-US" noProof="0" dirty="0">
            <a:latin typeface="Microsoft YaHei UI" panose="020B0503020204020204" pitchFamily="34" charset="-122"/>
            <a:ea typeface="Microsoft YaHei UI" panose="020B0503020204020204" pitchFamily="34" charset="-122"/>
          </a:endParaRPr>
        </a:p>
      </dgm:t>
    </dgm:pt>
    <dgm:pt modelId="{57311651-50BE-4613-AB4F-1C634C257620}" type="sibTrans" cxnId="{7865863E-1BC2-47AE-BBFB-F40F27A905AE}">
      <dgm:prSet/>
      <dgm:spPr/>
      <dgm:t>
        <a:bodyPr rtlCol="0"/>
        <a:lstStyle/>
        <a:p>
          <a:pPr rtl="0"/>
          <a:endParaRPr lang="zh-CN" altLang="en-US" noProof="0" dirty="0">
            <a:latin typeface="Microsoft YaHei UI" panose="020B0503020204020204" pitchFamily="34" charset="-122"/>
            <a:ea typeface="Microsoft YaHei UI" panose="020B0503020204020204" pitchFamily="34" charset="-122"/>
          </a:endParaRPr>
        </a:p>
      </dgm:t>
    </dgm:pt>
    <dgm:pt modelId="{88A033FC-90E8-450A-9660-7C56FE44CF4B}" type="pres">
      <dgm:prSet presAssocID="{592373DC-11B1-4708-92E2-E1B8EB8D76D8}" presName="linear" presStyleCnt="0">
        <dgm:presLayoutVars>
          <dgm:dir/>
          <dgm:animLvl val="lvl"/>
          <dgm:resizeHandles val="exact"/>
        </dgm:presLayoutVars>
      </dgm:prSet>
      <dgm:spPr/>
    </dgm:pt>
    <dgm:pt modelId="{24B2535F-B64C-416D-866E-AB6126E4F4FD}" type="pres">
      <dgm:prSet presAssocID="{7084B800-7E1D-4DA6-89C0-37EA52DDBCB8}" presName="parentLin" presStyleCnt="0"/>
      <dgm:spPr/>
    </dgm:pt>
    <dgm:pt modelId="{6EC006A1-981A-4484-9234-228DCAD57AB2}" type="pres">
      <dgm:prSet presAssocID="{7084B800-7E1D-4DA6-89C0-37EA52DDBCB8}" presName="parentLeftMargin" presStyleLbl="node1" presStyleIdx="0" presStyleCnt="3"/>
      <dgm:spPr/>
    </dgm:pt>
    <dgm:pt modelId="{1A0AAFD3-A3A9-4B43-843A-7BA9D4FD5E56}" type="pres">
      <dgm:prSet presAssocID="{7084B800-7E1D-4DA6-89C0-37EA52DDBCB8}" presName="parentText" presStyleLbl="node1" presStyleIdx="0" presStyleCnt="3" custLinFactX="6709" custLinFactNeighborX="100000">
        <dgm:presLayoutVars>
          <dgm:chMax val="0"/>
          <dgm:bulletEnabled val="1"/>
        </dgm:presLayoutVars>
      </dgm:prSet>
      <dgm:spPr>
        <a:prstGeom prst="rect">
          <a:avLst/>
        </a:prstGeom>
      </dgm:spPr>
    </dgm:pt>
    <dgm:pt modelId="{CCBECD78-1F23-4EF1-982A-AA01E554543E}" type="pres">
      <dgm:prSet presAssocID="{7084B800-7E1D-4DA6-89C0-37EA52DDBCB8}" presName="negativeSpace" presStyleCnt="0"/>
      <dgm:spPr/>
    </dgm:pt>
    <dgm:pt modelId="{FD9FC1E3-1C41-4437-BE21-8D33D44C1C9E}" type="pres">
      <dgm:prSet presAssocID="{7084B800-7E1D-4DA6-89C0-37EA52DDBCB8}" presName="childText" presStyleLbl="conFgAcc1" presStyleIdx="0" presStyleCnt="3">
        <dgm:presLayoutVars>
          <dgm:bulletEnabled val="1"/>
        </dgm:presLayoutVars>
      </dgm:prSet>
      <dgm:spPr>
        <a:ln>
          <a:solidFill>
            <a:schemeClr val="tx2">
              <a:lumMod val="50000"/>
              <a:lumOff val="50000"/>
            </a:schemeClr>
          </a:solidFill>
        </a:ln>
      </dgm:spPr>
    </dgm:pt>
    <dgm:pt modelId="{924BC6CA-B5A9-4CBD-91CA-0E40F017D78C}" type="pres">
      <dgm:prSet presAssocID="{29667D30-8073-4626-A65C-0442C9DA4455}" presName="spaceBetweenRectangles" presStyleCnt="0"/>
      <dgm:spPr/>
    </dgm:pt>
    <dgm:pt modelId="{D554373D-02BB-456A-B513-6FD44C272B5C}" type="pres">
      <dgm:prSet presAssocID="{4786322A-3DB1-4B13-A039-9C2B4BD33902}" presName="parentLin" presStyleCnt="0"/>
      <dgm:spPr/>
    </dgm:pt>
    <dgm:pt modelId="{4F91F803-792A-4600-A80A-DA32582EF94A}" type="pres">
      <dgm:prSet presAssocID="{4786322A-3DB1-4B13-A039-9C2B4BD33902}" presName="parentLeftMargin" presStyleLbl="node1" presStyleIdx="0" presStyleCnt="3"/>
      <dgm:spPr/>
    </dgm:pt>
    <dgm:pt modelId="{5BD5B296-A642-4DF8-B899-35ED169DA216}" type="pres">
      <dgm:prSet presAssocID="{4786322A-3DB1-4B13-A039-9C2B4BD33902}" presName="parentText" presStyleLbl="node1" presStyleIdx="1" presStyleCnt="3" custLinFactX="6709" custLinFactNeighborX="100000">
        <dgm:presLayoutVars>
          <dgm:chMax val="0"/>
          <dgm:bulletEnabled val="1"/>
        </dgm:presLayoutVars>
      </dgm:prSet>
      <dgm:spPr>
        <a:prstGeom prst="rect">
          <a:avLst/>
        </a:prstGeom>
      </dgm:spPr>
    </dgm:pt>
    <dgm:pt modelId="{A4936A2D-4572-425F-9AAC-9798097747DD}" type="pres">
      <dgm:prSet presAssocID="{4786322A-3DB1-4B13-A039-9C2B4BD33902}" presName="negativeSpace" presStyleCnt="0"/>
      <dgm:spPr/>
    </dgm:pt>
    <dgm:pt modelId="{92C0B756-05A6-4040-AC91-4730345F5191}" type="pres">
      <dgm:prSet presAssocID="{4786322A-3DB1-4B13-A039-9C2B4BD33902}" presName="childText" presStyleLbl="conFgAcc1" presStyleIdx="1" presStyleCnt="3">
        <dgm:presLayoutVars>
          <dgm:bulletEnabled val="1"/>
        </dgm:presLayoutVars>
      </dgm:prSet>
      <dgm:spPr>
        <a:ln>
          <a:solidFill>
            <a:schemeClr val="tx2">
              <a:lumMod val="50000"/>
              <a:lumOff val="50000"/>
            </a:schemeClr>
          </a:solidFill>
        </a:ln>
      </dgm:spPr>
    </dgm:pt>
    <dgm:pt modelId="{E512E97A-AB64-43A4-955A-9C6EF5B21111}" type="pres">
      <dgm:prSet presAssocID="{7D0A801E-90E9-4D73-A31E-D58F04D3BBF2}" presName="spaceBetweenRectangles" presStyleCnt="0"/>
      <dgm:spPr/>
    </dgm:pt>
    <dgm:pt modelId="{6F48969B-7A0D-4352-95BB-E4D44F1FDA7D}" type="pres">
      <dgm:prSet presAssocID="{5A259F57-B5C4-40C5-939D-A7C21B16FB47}" presName="parentLin" presStyleCnt="0"/>
      <dgm:spPr/>
    </dgm:pt>
    <dgm:pt modelId="{80F1F3E3-8580-4F0D-9C12-7910907CADF1}" type="pres">
      <dgm:prSet presAssocID="{5A259F57-B5C4-40C5-939D-A7C21B16FB47}" presName="parentLeftMargin" presStyleLbl="node1" presStyleIdx="1" presStyleCnt="3"/>
      <dgm:spPr/>
    </dgm:pt>
    <dgm:pt modelId="{1AA0D2EF-743C-441B-B933-8CC3FD133511}" type="pres">
      <dgm:prSet presAssocID="{5A259F57-B5C4-40C5-939D-A7C21B16FB47}" presName="parentText" presStyleLbl="node1" presStyleIdx="2" presStyleCnt="3" custLinFactX="6709" custLinFactNeighborX="100000">
        <dgm:presLayoutVars>
          <dgm:chMax val="0"/>
          <dgm:bulletEnabled val="1"/>
        </dgm:presLayoutVars>
      </dgm:prSet>
      <dgm:spPr>
        <a:prstGeom prst="rect">
          <a:avLst/>
        </a:prstGeom>
      </dgm:spPr>
    </dgm:pt>
    <dgm:pt modelId="{1D3949C1-8B5F-49B2-B24A-55D8B41AA896}" type="pres">
      <dgm:prSet presAssocID="{5A259F57-B5C4-40C5-939D-A7C21B16FB47}" presName="negativeSpace" presStyleCnt="0"/>
      <dgm:spPr/>
    </dgm:pt>
    <dgm:pt modelId="{A4E3526C-3B96-4B8B-87BA-01E1B7BEF7EF}" type="pres">
      <dgm:prSet presAssocID="{5A259F57-B5C4-40C5-939D-A7C21B16FB47}" presName="childText" presStyleLbl="conFgAcc1" presStyleIdx="2" presStyleCnt="3">
        <dgm:presLayoutVars>
          <dgm:bulletEnabled val="1"/>
        </dgm:presLayoutVars>
      </dgm:prSet>
      <dgm:spPr>
        <a:ln>
          <a:solidFill>
            <a:schemeClr val="tx2">
              <a:lumMod val="50000"/>
              <a:lumOff val="50000"/>
            </a:schemeClr>
          </a:solidFill>
        </a:ln>
      </dgm:spPr>
    </dgm:pt>
  </dgm:ptLst>
  <dgm:cxnLst>
    <dgm:cxn modelId="{7865863E-1BC2-47AE-BBFB-F40F27A905AE}" srcId="{592373DC-11B1-4708-92E2-E1B8EB8D76D8}" destId="{5A259F57-B5C4-40C5-939D-A7C21B16FB47}" srcOrd="2" destOrd="0" parTransId="{E359194E-724D-4C60-BA35-9B441D11C55E}" sibTransId="{57311651-50BE-4613-AB4F-1C634C257620}"/>
    <dgm:cxn modelId="{625AA23F-DBF4-4D2B-903D-22A89723EEED}" type="presOf" srcId="{592373DC-11B1-4708-92E2-E1B8EB8D76D8}" destId="{88A033FC-90E8-450A-9660-7C56FE44CF4B}" srcOrd="0" destOrd="0" presId="urn:microsoft.com/office/officeart/2005/8/layout/list1"/>
    <dgm:cxn modelId="{07D1F65C-7C41-4EB6-A133-CA7F29791640}" srcId="{592373DC-11B1-4708-92E2-E1B8EB8D76D8}" destId="{4786322A-3DB1-4B13-A039-9C2B4BD33902}" srcOrd="1" destOrd="0" parTransId="{4F3F2426-EA56-4F79-A02F-DE7A210D680D}" sibTransId="{7D0A801E-90E9-4D73-A31E-D58F04D3BBF2}"/>
    <dgm:cxn modelId="{87320787-FF34-4B70-A17A-F897C46501CA}" type="presOf" srcId="{5A259F57-B5C4-40C5-939D-A7C21B16FB47}" destId="{80F1F3E3-8580-4F0D-9C12-7910907CADF1}" srcOrd="0" destOrd="0" presId="urn:microsoft.com/office/officeart/2005/8/layout/list1"/>
    <dgm:cxn modelId="{DBFED495-68DE-497A-AE49-C4E846074AFD}" type="presOf" srcId="{7084B800-7E1D-4DA6-89C0-37EA52DDBCB8}" destId="{6EC006A1-981A-4484-9234-228DCAD57AB2}" srcOrd="0" destOrd="0" presId="urn:microsoft.com/office/officeart/2005/8/layout/list1"/>
    <dgm:cxn modelId="{34E0019B-A70F-4D3E-B489-3EE0CEC45D26}" type="presOf" srcId="{7084B800-7E1D-4DA6-89C0-37EA52DDBCB8}" destId="{1A0AAFD3-A3A9-4B43-843A-7BA9D4FD5E56}" srcOrd="1" destOrd="0" presId="urn:microsoft.com/office/officeart/2005/8/layout/list1"/>
    <dgm:cxn modelId="{D7BBB8C6-B60F-4050-B5C1-3F3A86AF4294}" srcId="{592373DC-11B1-4708-92E2-E1B8EB8D76D8}" destId="{7084B800-7E1D-4DA6-89C0-37EA52DDBCB8}" srcOrd="0" destOrd="0" parTransId="{E459F664-A62C-4466-90D1-14D94F7456F9}" sibTransId="{29667D30-8073-4626-A65C-0442C9DA4455}"/>
    <dgm:cxn modelId="{EE88FBC6-3422-4879-9EF5-FC8802FCED5E}" type="presOf" srcId="{4786322A-3DB1-4B13-A039-9C2B4BD33902}" destId="{5BD5B296-A642-4DF8-B899-35ED169DA216}" srcOrd="1" destOrd="0" presId="urn:microsoft.com/office/officeart/2005/8/layout/list1"/>
    <dgm:cxn modelId="{EEDF53C7-9673-4100-8B1E-7CF177F43551}" type="presOf" srcId="{4786322A-3DB1-4B13-A039-9C2B4BD33902}" destId="{4F91F803-792A-4600-A80A-DA32582EF94A}" srcOrd="0" destOrd="0" presId="urn:microsoft.com/office/officeart/2005/8/layout/list1"/>
    <dgm:cxn modelId="{1E90A8F7-4B0C-45FE-B2AA-F392EBD01257}" type="presOf" srcId="{5A259F57-B5C4-40C5-939D-A7C21B16FB47}" destId="{1AA0D2EF-743C-441B-B933-8CC3FD133511}" srcOrd="1" destOrd="0" presId="urn:microsoft.com/office/officeart/2005/8/layout/list1"/>
    <dgm:cxn modelId="{AC4B8512-B20E-410F-BFEB-F8454685D9F0}" type="presParOf" srcId="{88A033FC-90E8-450A-9660-7C56FE44CF4B}" destId="{24B2535F-B64C-416D-866E-AB6126E4F4FD}" srcOrd="0" destOrd="0" presId="urn:microsoft.com/office/officeart/2005/8/layout/list1"/>
    <dgm:cxn modelId="{6DE6F4C9-B66F-4D53-882E-81C5A1263F9B}" type="presParOf" srcId="{24B2535F-B64C-416D-866E-AB6126E4F4FD}" destId="{6EC006A1-981A-4484-9234-228DCAD57AB2}" srcOrd="0" destOrd="0" presId="urn:microsoft.com/office/officeart/2005/8/layout/list1"/>
    <dgm:cxn modelId="{07944656-2B6F-4150-B840-796B46FABC28}" type="presParOf" srcId="{24B2535F-B64C-416D-866E-AB6126E4F4FD}" destId="{1A0AAFD3-A3A9-4B43-843A-7BA9D4FD5E56}" srcOrd="1" destOrd="0" presId="urn:microsoft.com/office/officeart/2005/8/layout/list1"/>
    <dgm:cxn modelId="{19C6D583-ED2C-4BA3-B186-5BE126AE2FA0}" type="presParOf" srcId="{88A033FC-90E8-450A-9660-7C56FE44CF4B}" destId="{CCBECD78-1F23-4EF1-982A-AA01E554543E}" srcOrd="1" destOrd="0" presId="urn:microsoft.com/office/officeart/2005/8/layout/list1"/>
    <dgm:cxn modelId="{193F8C17-9332-4A96-A2FF-869B84404B77}" type="presParOf" srcId="{88A033FC-90E8-450A-9660-7C56FE44CF4B}" destId="{FD9FC1E3-1C41-4437-BE21-8D33D44C1C9E}" srcOrd="2" destOrd="0" presId="urn:microsoft.com/office/officeart/2005/8/layout/list1"/>
    <dgm:cxn modelId="{2A0AF3F1-3E1F-4AB5-BC7F-8880604146E0}" type="presParOf" srcId="{88A033FC-90E8-450A-9660-7C56FE44CF4B}" destId="{924BC6CA-B5A9-4CBD-91CA-0E40F017D78C}" srcOrd="3" destOrd="0" presId="urn:microsoft.com/office/officeart/2005/8/layout/list1"/>
    <dgm:cxn modelId="{84B370E6-03E7-432E-8DE8-6F3402B19900}" type="presParOf" srcId="{88A033FC-90E8-450A-9660-7C56FE44CF4B}" destId="{D554373D-02BB-456A-B513-6FD44C272B5C}" srcOrd="4" destOrd="0" presId="urn:microsoft.com/office/officeart/2005/8/layout/list1"/>
    <dgm:cxn modelId="{330E8C49-FCAD-4D9F-BB2F-8760C7E6B096}" type="presParOf" srcId="{D554373D-02BB-456A-B513-6FD44C272B5C}" destId="{4F91F803-792A-4600-A80A-DA32582EF94A}" srcOrd="0" destOrd="0" presId="urn:microsoft.com/office/officeart/2005/8/layout/list1"/>
    <dgm:cxn modelId="{618BBB7C-14AD-4AD9-9957-91061B873473}" type="presParOf" srcId="{D554373D-02BB-456A-B513-6FD44C272B5C}" destId="{5BD5B296-A642-4DF8-B899-35ED169DA216}" srcOrd="1" destOrd="0" presId="urn:microsoft.com/office/officeart/2005/8/layout/list1"/>
    <dgm:cxn modelId="{EDC41EE4-430F-41C5-8C1F-AC1649AB4844}" type="presParOf" srcId="{88A033FC-90E8-450A-9660-7C56FE44CF4B}" destId="{A4936A2D-4572-425F-9AAC-9798097747DD}" srcOrd="5" destOrd="0" presId="urn:microsoft.com/office/officeart/2005/8/layout/list1"/>
    <dgm:cxn modelId="{FB153B08-A79B-48D9-B3F5-C99BA326486E}" type="presParOf" srcId="{88A033FC-90E8-450A-9660-7C56FE44CF4B}" destId="{92C0B756-05A6-4040-AC91-4730345F5191}" srcOrd="6" destOrd="0" presId="urn:microsoft.com/office/officeart/2005/8/layout/list1"/>
    <dgm:cxn modelId="{9AFDA481-FE2A-491B-8E0D-532160039AFB}" type="presParOf" srcId="{88A033FC-90E8-450A-9660-7C56FE44CF4B}" destId="{E512E97A-AB64-43A4-955A-9C6EF5B21111}" srcOrd="7" destOrd="0" presId="urn:microsoft.com/office/officeart/2005/8/layout/list1"/>
    <dgm:cxn modelId="{5BF94848-D0F1-4175-9643-34A371B25822}" type="presParOf" srcId="{88A033FC-90E8-450A-9660-7C56FE44CF4B}" destId="{6F48969B-7A0D-4352-95BB-E4D44F1FDA7D}" srcOrd="8" destOrd="0" presId="urn:microsoft.com/office/officeart/2005/8/layout/list1"/>
    <dgm:cxn modelId="{EA74DBEB-8288-4658-A002-3981498D98E1}" type="presParOf" srcId="{6F48969B-7A0D-4352-95BB-E4D44F1FDA7D}" destId="{80F1F3E3-8580-4F0D-9C12-7910907CADF1}" srcOrd="0" destOrd="0" presId="urn:microsoft.com/office/officeart/2005/8/layout/list1"/>
    <dgm:cxn modelId="{EAAC675A-F6BF-4EE1-B5D7-4A743649A5F1}" type="presParOf" srcId="{6F48969B-7A0D-4352-95BB-E4D44F1FDA7D}" destId="{1AA0D2EF-743C-441B-B933-8CC3FD133511}" srcOrd="1" destOrd="0" presId="urn:microsoft.com/office/officeart/2005/8/layout/list1"/>
    <dgm:cxn modelId="{FE0FAA26-81A2-4E9B-9BD2-67F1DDC58C5A}" type="presParOf" srcId="{88A033FC-90E8-450A-9660-7C56FE44CF4B}" destId="{1D3949C1-8B5F-49B2-B24A-55D8B41AA896}" srcOrd="9" destOrd="0" presId="urn:microsoft.com/office/officeart/2005/8/layout/list1"/>
    <dgm:cxn modelId="{D5CEED3A-ACD0-46FC-97A3-C950938E566F}" type="presParOf" srcId="{88A033FC-90E8-450A-9660-7C56FE44CF4B}" destId="{A4E3526C-3B96-4B8B-87BA-01E1B7BEF7EF}"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9FC1E3-1C41-4437-BE21-8D33D44C1C9E}">
      <dsp:nvSpPr>
        <dsp:cNvPr id="0" name=""/>
        <dsp:cNvSpPr/>
      </dsp:nvSpPr>
      <dsp:spPr>
        <a:xfrm>
          <a:off x="0" y="504028"/>
          <a:ext cx="3690000" cy="756000"/>
        </a:xfrm>
        <a:prstGeom prst="rect">
          <a:avLst/>
        </a:prstGeom>
        <a:solidFill>
          <a:schemeClr val="lt1">
            <a:alpha val="90000"/>
            <a:hueOff val="0"/>
            <a:satOff val="0"/>
            <a:lumOff val="0"/>
            <a:alphaOff val="0"/>
          </a:schemeClr>
        </a:solidFill>
        <a:ln w="22225" cap="rnd" cmpd="sng" algn="ctr">
          <a:solidFill>
            <a:schemeClr val="tx2">
              <a:lumMod val="50000"/>
              <a:lumOff val="50000"/>
            </a:schemeClr>
          </a:solidFill>
          <a:prstDash val="solid"/>
        </a:ln>
        <a:effectLst/>
      </dsp:spPr>
      <dsp:style>
        <a:lnRef idx="2">
          <a:scrgbClr r="0" g="0" b="0"/>
        </a:lnRef>
        <a:fillRef idx="1">
          <a:scrgbClr r="0" g="0" b="0"/>
        </a:fillRef>
        <a:effectRef idx="0">
          <a:scrgbClr r="0" g="0" b="0"/>
        </a:effectRef>
        <a:fontRef idx="minor"/>
      </dsp:style>
    </dsp:sp>
    <dsp:sp modelId="{1A0AAFD3-A3A9-4B43-843A-7BA9D4FD5E56}">
      <dsp:nvSpPr>
        <dsp:cNvPr id="0" name=""/>
        <dsp:cNvSpPr/>
      </dsp:nvSpPr>
      <dsp:spPr>
        <a:xfrm>
          <a:off x="542293" y="61228"/>
          <a:ext cx="2583000" cy="885600"/>
        </a:xfrm>
        <a:prstGeom prst="rect">
          <a:avLst/>
        </a:prstGeom>
        <a:solidFill>
          <a:srgbClr val="EBFFE3"/>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7631" tIns="0" rIns="97631" bIns="0" numCol="1" spcCol="1270" rtlCol="0" anchor="ctr" anchorCtr="0">
          <a:noAutofit/>
        </a:bodyPr>
        <a:lstStyle/>
        <a:p>
          <a:pPr marL="0" lvl="0" indent="0" algn="ctr" defTabSz="914400" rtl="0" eaLnBrk="1" latinLnBrk="0" hangingPunct="1">
            <a:lnSpc>
              <a:spcPct val="150000"/>
            </a:lnSpc>
            <a:spcBef>
              <a:spcPct val="0"/>
            </a:spcBef>
            <a:spcAft>
              <a:spcPct val="35000"/>
            </a:spcAft>
            <a:buNone/>
          </a:pPr>
          <a:r>
            <a:rPr lang="zh-CN" altLang="en-US" sz="1400" b="1" kern="1200" dirty="0">
              <a:solidFill>
                <a:schemeClr val="tx1">
                  <a:lumMod val="65000"/>
                  <a:lumOff val="35000"/>
                </a:schemeClr>
              </a:solidFill>
              <a:latin typeface="微软雅黑" panose="020B0503020204020204" charset="-122"/>
              <a:ea typeface="微软雅黑" panose="020B0503020204020204" charset="-122"/>
              <a:cs typeface="+mn-cs"/>
            </a:rPr>
            <a:t>历史与当下</a:t>
          </a:r>
          <a:endParaRPr lang="en-US" altLang="zh-CN" sz="1400" b="1" kern="1200" dirty="0">
            <a:solidFill>
              <a:schemeClr val="tx1">
                <a:lumMod val="65000"/>
                <a:lumOff val="35000"/>
              </a:schemeClr>
            </a:solidFill>
            <a:latin typeface="微软雅黑" panose="020B0503020204020204" charset="-122"/>
            <a:ea typeface="微软雅黑" panose="020B0503020204020204" charset="-122"/>
            <a:cs typeface="+mn-cs"/>
          </a:endParaRPr>
        </a:p>
        <a:p>
          <a:pPr marL="0" lvl="0" indent="0" algn="ctr" defTabSz="914400" rtl="0" eaLnBrk="1" latinLnBrk="0" hangingPunct="1">
            <a:lnSpc>
              <a:spcPct val="150000"/>
            </a:lnSpc>
            <a:spcBef>
              <a:spcPct val="0"/>
            </a:spcBef>
            <a:spcAft>
              <a:spcPct val="35000"/>
            </a:spcAft>
            <a:buNone/>
          </a:pPr>
          <a:r>
            <a:rPr lang="zh-CN" altLang="en-US" sz="1400" b="1" kern="1200" dirty="0">
              <a:solidFill>
                <a:schemeClr val="tx1">
                  <a:lumMod val="65000"/>
                  <a:lumOff val="35000"/>
                </a:schemeClr>
              </a:solidFill>
              <a:latin typeface="微软雅黑" panose="020B0503020204020204" charset="-122"/>
              <a:ea typeface="微软雅黑" panose="020B0503020204020204" charset="-122"/>
              <a:cs typeface="+mn-cs"/>
            </a:rPr>
            <a:t>教学内容融合</a:t>
          </a:r>
          <a:endParaRPr lang="en-US" altLang="zh-CN" sz="1400" b="1" kern="1200" dirty="0">
            <a:solidFill>
              <a:schemeClr val="tx1">
                <a:lumMod val="65000"/>
                <a:lumOff val="35000"/>
              </a:schemeClr>
            </a:solidFill>
            <a:latin typeface="微软雅黑" panose="020B0503020204020204" charset="-122"/>
            <a:ea typeface="微软雅黑" panose="020B0503020204020204" charset="-122"/>
            <a:cs typeface="+mn-cs"/>
          </a:endParaRPr>
        </a:p>
      </dsp:txBody>
      <dsp:txXfrm>
        <a:off x="542293" y="61228"/>
        <a:ext cx="2583000" cy="885600"/>
      </dsp:txXfrm>
    </dsp:sp>
    <dsp:sp modelId="{92C0B756-05A6-4040-AC91-4730345F5191}">
      <dsp:nvSpPr>
        <dsp:cNvPr id="0" name=""/>
        <dsp:cNvSpPr/>
      </dsp:nvSpPr>
      <dsp:spPr>
        <a:xfrm>
          <a:off x="0" y="1864829"/>
          <a:ext cx="3690000" cy="756000"/>
        </a:xfrm>
        <a:prstGeom prst="rect">
          <a:avLst/>
        </a:prstGeom>
        <a:solidFill>
          <a:schemeClr val="lt1">
            <a:alpha val="90000"/>
            <a:hueOff val="0"/>
            <a:satOff val="0"/>
            <a:lumOff val="0"/>
            <a:alphaOff val="0"/>
          </a:schemeClr>
        </a:solidFill>
        <a:ln w="22225" cap="rnd" cmpd="sng" algn="ctr">
          <a:solidFill>
            <a:schemeClr val="tx2">
              <a:lumMod val="50000"/>
              <a:lumOff val="50000"/>
            </a:schemeClr>
          </a:solidFill>
          <a:prstDash val="solid"/>
        </a:ln>
        <a:effectLst/>
      </dsp:spPr>
      <dsp:style>
        <a:lnRef idx="2">
          <a:scrgbClr r="0" g="0" b="0"/>
        </a:lnRef>
        <a:fillRef idx="1">
          <a:scrgbClr r="0" g="0" b="0"/>
        </a:fillRef>
        <a:effectRef idx="0">
          <a:scrgbClr r="0" g="0" b="0"/>
        </a:effectRef>
        <a:fontRef idx="minor"/>
      </dsp:style>
    </dsp:sp>
    <dsp:sp modelId="{5BD5B296-A642-4DF8-B899-35ED169DA216}">
      <dsp:nvSpPr>
        <dsp:cNvPr id="0" name=""/>
        <dsp:cNvSpPr/>
      </dsp:nvSpPr>
      <dsp:spPr>
        <a:xfrm>
          <a:off x="542293" y="1422028"/>
          <a:ext cx="2583000" cy="885600"/>
        </a:xfrm>
        <a:prstGeom prst="rect">
          <a:avLst/>
        </a:prstGeom>
        <a:solidFill>
          <a:srgbClr val="EBFFE3"/>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7631" tIns="0" rIns="97631" bIns="0" numCol="1" spcCol="1270" rtlCol="0" anchor="ctr" anchorCtr="0">
          <a:noAutofit/>
        </a:bodyPr>
        <a:lstStyle/>
        <a:p>
          <a:pPr marL="0" lvl="0" indent="0" algn="ctr" defTabSz="914400" rtl="0" eaLnBrk="1" latinLnBrk="0" hangingPunct="1">
            <a:lnSpc>
              <a:spcPct val="150000"/>
            </a:lnSpc>
            <a:spcBef>
              <a:spcPct val="0"/>
            </a:spcBef>
            <a:spcAft>
              <a:spcPct val="35000"/>
            </a:spcAft>
            <a:buNone/>
          </a:pP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国内与国外</a:t>
          </a:r>
          <a:endParaRPr lang="en-US" altLang="zh-CN" sz="1400" b="1" kern="1200" dirty="0">
            <a:solidFill>
              <a:srgbClr val="000000">
                <a:lumMod val="65000"/>
                <a:lumOff val="35000"/>
              </a:srgbClr>
            </a:solidFill>
            <a:latin typeface="微软雅黑" panose="020B0503020204020204" charset="-122"/>
            <a:ea typeface="微软雅黑" panose="020B0503020204020204" charset="-122"/>
            <a:cs typeface="+mn-cs"/>
          </a:endParaRPr>
        </a:p>
        <a:p>
          <a:pPr marL="0" lvl="0" indent="0" algn="ctr" defTabSz="914400" rtl="0" eaLnBrk="1" latinLnBrk="0" hangingPunct="1">
            <a:lnSpc>
              <a:spcPct val="150000"/>
            </a:lnSpc>
            <a:spcBef>
              <a:spcPct val="0"/>
            </a:spcBef>
            <a:spcAft>
              <a:spcPct val="35000"/>
            </a:spcAft>
            <a:buNone/>
          </a:pP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教学资源融合</a:t>
          </a:r>
          <a:endParaRPr lang="zh-CN" altLang="en-US" sz="1400" b="1" kern="1200" noProof="0" dirty="0">
            <a:solidFill>
              <a:srgbClr val="000000">
                <a:lumMod val="65000"/>
                <a:lumOff val="35000"/>
              </a:srgbClr>
            </a:solidFill>
            <a:latin typeface="微软雅黑" panose="020B0503020204020204" charset="-122"/>
            <a:ea typeface="微软雅黑" panose="020B0503020204020204" charset="-122"/>
            <a:cs typeface="+mn-cs"/>
          </a:endParaRPr>
        </a:p>
      </dsp:txBody>
      <dsp:txXfrm>
        <a:off x="542293" y="1422028"/>
        <a:ext cx="2583000" cy="885600"/>
      </dsp:txXfrm>
    </dsp:sp>
    <dsp:sp modelId="{A4E3526C-3B96-4B8B-87BA-01E1B7BEF7EF}">
      <dsp:nvSpPr>
        <dsp:cNvPr id="0" name=""/>
        <dsp:cNvSpPr/>
      </dsp:nvSpPr>
      <dsp:spPr>
        <a:xfrm>
          <a:off x="0" y="3225629"/>
          <a:ext cx="3690000" cy="756000"/>
        </a:xfrm>
        <a:prstGeom prst="rect">
          <a:avLst/>
        </a:prstGeom>
        <a:solidFill>
          <a:schemeClr val="lt1">
            <a:alpha val="90000"/>
            <a:hueOff val="0"/>
            <a:satOff val="0"/>
            <a:lumOff val="0"/>
            <a:alphaOff val="0"/>
          </a:schemeClr>
        </a:solidFill>
        <a:ln w="22225" cap="rnd" cmpd="sng" algn="ctr">
          <a:solidFill>
            <a:schemeClr val="tx2">
              <a:lumMod val="50000"/>
              <a:lumOff val="50000"/>
            </a:schemeClr>
          </a:solidFill>
          <a:prstDash val="solid"/>
        </a:ln>
        <a:effectLst/>
      </dsp:spPr>
      <dsp:style>
        <a:lnRef idx="2">
          <a:scrgbClr r="0" g="0" b="0"/>
        </a:lnRef>
        <a:fillRef idx="1">
          <a:scrgbClr r="0" g="0" b="0"/>
        </a:fillRef>
        <a:effectRef idx="0">
          <a:scrgbClr r="0" g="0" b="0"/>
        </a:effectRef>
        <a:fontRef idx="minor"/>
      </dsp:style>
    </dsp:sp>
    <dsp:sp modelId="{1AA0D2EF-743C-441B-B933-8CC3FD133511}">
      <dsp:nvSpPr>
        <dsp:cNvPr id="0" name=""/>
        <dsp:cNvSpPr/>
      </dsp:nvSpPr>
      <dsp:spPr>
        <a:xfrm>
          <a:off x="542293" y="2782829"/>
          <a:ext cx="2583000" cy="885600"/>
        </a:xfrm>
        <a:prstGeom prst="rect">
          <a:avLst/>
        </a:prstGeom>
        <a:solidFill>
          <a:srgbClr val="EBFFE3"/>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7631" tIns="0" rIns="97631" bIns="0" numCol="1" spcCol="1270" rtlCol="0" anchor="ctr" anchorCtr="0">
          <a:noAutofit/>
        </a:bodyPr>
        <a:lstStyle/>
        <a:p>
          <a:pPr marL="0" lvl="0" indent="0" algn="ctr" defTabSz="914400" rtl="0" eaLnBrk="1" latinLnBrk="0" hangingPunct="1">
            <a:lnSpc>
              <a:spcPct val="150000"/>
            </a:lnSpc>
            <a:spcBef>
              <a:spcPct val="0"/>
            </a:spcBef>
            <a:spcAft>
              <a:spcPct val="35000"/>
            </a:spcAft>
            <a:buNone/>
          </a:pPr>
          <a:r>
            <a:rPr lang="zh-CN" altLang="zh-CN" sz="1400" b="1" kern="1200" dirty="0">
              <a:solidFill>
                <a:srgbClr val="000000">
                  <a:lumMod val="65000"/>
                  <a:lumOff val="35000"/>
                </a:srgbClr>
              </a:solidFill>
              <a:latin typeface="微软雅黑" panose="020B0503020204020204" charset="-122"/>
              <a:ea typeface="微软雅黑" panose="020B0503020204020204" charset="-122"/>
              <a:cs typeface="+mn-cs"/>
            </a:rPr>
            <a:t>理论</a:t>
          </a: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学习</a:t>
          </a:r>
          <a:r>
            <a:rPr lang="zh-CN" altLang="zh-CN" sz="1400" b="1" kern="1200" dirty="0">
              <a:solidFill>
                <a:srgbClr val="000000">
                  <a:lumMod val="65000"/>
                  <a:lumOff val="35000"/>
                </a:srgbClr>
              </a:solidFill>
              <a:latin typeface="微软雅黑" panose="020B0503020204020204" charset="-122"/>
              <a:ea typeface="微软雅黑" panose="020B0503020204020204" charset="-122"/>
              <a:cs typeface="+mn-cs"/>
            </a:rPr>
            <a:t>与</a:t>
          </a: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企业调研</a:t>
          </a:r>
          <a:endParaRPr lang="en-US" altLang="zh-CN" sz="1400" b="1" kern="1200" dirty="0">
            <a:solidFill>
              <a:srgbClr val="000000">
                <a:lumMod val="65000"/>
                <a:lumOff val="35000"/>
              </a:srgbClr>
            </a:solidFill>
            <a:latin typeface="微软雅黑" panose="020B0503020204020204" charset="-122"/>
            <a:ea typeface="微软雅黑" panose="020B0503020204020204" charset="-122"/>
            <a:cs typeface="+mn-cs"/>
          </a:endParaRPr>
        </a:p>
        <a:p>
          <a:pPr marL="0" lvl="0" indent="0" algn="ctr" defTabSz="914400" rtl="0" eaLnBrk="1" latinLnBrk="0" hangingPunct="1">
            <a:lnSpc>
              <a:spcPct val="150000"/>
            </a:lnSpc>
            <a:spcBef>
              <a:spcPct val="0"/>
            </a:spcBef>
            <a:spcAft>
              <a:spcPct val="35000"/>
            </a:spcAft>
            <a:buNone/>
          </a:pPr>
          <a:r>
            <a:rPr lang="zh-CN" altLang="en-US" sz="1400" b="1" kern="1200" dirty="0">
              <a:solidFill>
                <a:srgbClr val="000000">
                  <a:lumMod val="65000"/>
                  <a:lumOff val="35000"/>
                </a:srgbClr>
              </a:solidFill>
              <a:latin typeface="微软雅黑" panose="020B0503020204020204" charset="-122"/>
              <a:ea typeface="微软雅黑" panose="020B0503020204020204" charset="-122"/>
              <a:cs typeface="+mn-cs"/>
            </a:rPr>
            <a:t>教学方法</a:t>
          </a:r>
          <a:r>
            <a:rPr lang="zh-CN" altLang="zh-CN" sz="1400" b="1" kern="1200" dirty="0">
              <a:solidFill>
                <a:srgbClr val="000000">
                  <a:lumMod val="65000"/>
                  <a:lumOff val="35000"/>
                </a:srgbClr>
              </a:solidFill>
              <a:latin typeface="微软雅黑" panose="020B0503020204020204" charset="-122"/>
              <a:ea typeface="微软雅黑" panose="020B0503020204020204" charset="-122"/>
              <a:cs typeface="+mn-cs"/>
            </a:rPr>
            <a:t>融合</a:t>
          </a:r>
          <a:endParaRPr lang="zh-CN" altLang="en-US" sz="1400" b="1" kern="1200" noProof="0" dirty="0">
            <a:solidFill>
              <a:srgbClr val="000000">
                <a:lumMod val="65000"/>
                <a:lumOff val="35000"/>
              </a:srgbClr>
            </a:solidFill>
            <a:latin typeface="微软雅黑" panose="020B0503020204020204" charset="-122"/>
            <a:ea typeface="微软雅黑" panose="020B0503020204020204" charset="-122"/>
            <a:cs typeface="+mn-cs"/>
          </a:endParaRPr>
        </a:p>
      </dsp:txBody>
      <dsp:txXfrm>
        <a:off x="542293" y="2782829"/>
        <a:ext cx="2583000" cy="8856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26D37A0-F398-4276-AAF6-E62AA90BC97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7D96B402-FD6E-4995-8160-C6DD76DAAC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72548F03-52B0-47B8-80F0-A5610AD07562}" type="datetime1">
              <a:rPr lang="zh-CN" altLang="en-US" smtClean="0">
                <a:latin typeface="Microsoft YaHei UI" panose="020B0503020204020204" pitchFamily="34" charset="-122"/>
                <a:ea typeface="Microsoft YaHei UI" panose="020B0503020204020204" pitchFamily="34" charset="-122"/>
              </a:rPr>
              <a:t>2023/2/28</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67BA7967-B488-405D-84A2-64F6D9128F3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6A65115A-3EB4-4B47-8F4B-4F42519BF90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DD0885D5-D443-4228-8B2C-B9DF9A30D578}"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41478913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noProof="0"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CD48E047-8BE7-45F8-8BCD-368BDC8C3FD4}" type="datetime1">
              <a:rPr lang="en-US" altLang="zh-CN" noProof="0" smtClean="0"/>
              <a:pPr/>
              <a:t>2/28/23</a:t>
            </a:fld>
            <a:endParaRPr lang="zh-CN" altLang="en-US" noProof="0"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noProof="0"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69D2F9AB-3C90-481E-8C34-4F549BF455D7}" type="slidenum">
              <a:rPr lang="en-US" altLang="zh-CN" noProof="0" smtClean="0"/>
              <a:pPr/>
              <a:t>‹#›</a:t>
            </a:fld>
            <a:endParaRPr lang="zh-CN" altLang="en-US" noProof="0" dirty="0"/>
          </a:p>
        </p:txBody>
      </p:sp>
    </p:spTree>
    <p:extLst>
      <p:ext uri="{BB962C8B-B14F-4D97-AF65-F5344CB8AC3E}">
        <p14:creationId xmlns:p14="http://schemas.microsoft.com/office/powerpoint/2010/main" val="389171794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173118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4056714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1519712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95656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8790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extLst>
      <p:ext uri="{BB962C8B-B14F-4D97-AF65-F5344CB8AC3E}">
        <p14:creationId xmlns:p14="http://schemas.microsoft.com/office/powerpoint/2010/main" val="718055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4" name="幻灯片编号占位符 3"/>
          <p:cNvSpPr>
            <a:spLocks noGrp="1"/>
          </p:cNvSpPr>
          <p:nvPr>
            <p:ph type="sldNum" sz="quarter" idx="5"/>
          </p:nvPr>
        </p:nvSpPr>
        <p:spPr/>
        <p:txBody>
          <a:bodyPr rtlCol="0"/>
          <a:lstStyle/>
          <a:p>
            <a:pPr rtl="0"/>
            <a:fld id="{69D2F9AB-3C90-481E-8C34-4F549BF455D7}" type="slidenum">
              <a:rPr lang="en-US" altLang="zh-CN" smtClean="0">
                <a:latin typeface="Microsoft YaHei UI" panose="020B0503020204020204" pitchFamily="34" charset="-122"/>
                <a:ea typeface="Microsoft YaHei UI" panose="020B0503020204020204" pitchFamily="34" charset="-122"/>
              </a:rPr>
              <a:t>7</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4094385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1524199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1685615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958402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918944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2688043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标题 1"/>
          <p:cNvSpPr>
            <a:spLocks noGrp="1"/>
          </p:cNvSpPr>
          <p:nvPr>
            <p:ph type="ctrTitle"/>
          </p:nvPr>
        </p:nvSpPr>
        <p:spPr>
          <a:xfrm>
            <a:off x="581191" y="1020431"/>
            <a:ext cx="10993549" cy="1475013"/>
          </a:xfrm>
          <a:effectLst/>
        </p:spPr>
        <p:txBody>
          <a:bodyPr rtlCol="0" anchor="b">
            <a:normAutofit/>
          </a:bodyPr>
          <a:lstStyle>
            <a:lvl1pPr>
              <a:defRPr sz="3600">
                <a:solidFill>
                  <a:schemeClr val="tx1">
                    <a:lumMod val="75000"/>
                    <a:lumOff val="25000"/>
                  </a:schemeClr>
                </a:solidFill>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581194" y="2495445"/>
            <a:ext cx="10993546" cy="590321"/>
          </a:xfrm>
        </p:spPr>
        <p:txBody>
          <a:bodyPr rtlCol="0"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zh-CN" altLang="en-US" noProof="0"/>
              <a:t>单击此处编辑母版副标题样式</a:t>
            </a:r>
            <a:endParaRPr lang="zh-CN" altLang="en-US" noProof="0" dirty="0"/>
          </a:p>
        </p:txBody>
      </p:sp>
      <p:sp>
        <p:nvSpPr>
          <p:cNvPr id="8" name="日期占位符 7">
            <a:extLst>
              <a:ext uri="{FF2B5EF4-FFF2-40B4-BE49-F238E27FC236}">
                <a16:creationId xmlns:a16="http://schemas.microsoft.com/office/drawing/2014/main" id="{7FA0ACE7-29A8-47D3-A7D9-257B711D8023}"/>
              </a:ext>
            </a:extLst>
          </p:cNvPr>
          <p:cNvSpPr>
            <a:spLocks noGrp="1"/>
          </p:cNvSpPr>
          <p:nvPr>
            <p:ph type="dt" sz="half" idx="10"/>
          </p:nvPr>
        </p:nvSpPr>
        <p:spPr>
          <a:xfrm>
            <a:off x="7605951" y="6423914"/>
            <a:ext cx="2844799" cy="365125"/>
          </a:xfrm>
        </p:spPr>
        <p:txBody>
          <a:bodyPr rtlCol="0"/>
          <a:lstStyle/>
          <a:p>
            <a:pPr rtl="0"/>
            <a:fld id="{DCDD31A2-9909-4472-AB96-B038AB04B2CB}" type="datetime1">
              <a:rPr lang="zh-CN" altLang="en-US" noProof="0" smtClean="0"/>
              <a:t>2023/2/28</a:t>
            </a:fld>
            <a:endParaRPr lang="zh-CN" altLang="en-US" noProof="0" dirty="0"/>
          </a:p>
        </p:txBody>
      </p:sp>
      <p:sp>
        <p:nvSpPr>
          <p:cNvPr id="10" name="灯片编号占位符 9">
            <a:extLst>
              <a:ext uri="{FF2B5EF4-FFF2-40B4-BE49-F238E27FC236}">
                <a16:creationId xmlns:a16="http://schemas.microsoft.com/office/drawing/2014/main" id="{5898A89F-CA25-400F-B05A-AECBF2517E4F}"/>
              </a:ext>
            </a:extLst>
          </p:cNvPr>
          <p:cNvSpPr>
            <a:spLocks noGrp="1"/>
          </p:cNvSpPr>
          <p:nvPr>
            <p:ph type="sldNum" sz="quarter" idx="12"/>
          </p:nvPr>
        </p:nvSpPr>
        <p:spPr>
          <a:xfrm>
            <a:off x="10795363" y="6423914"/>
            <a:ext cx="1052510" cy="365125"/>
          </a:xfrm>
        </p:spPr>
        <p:txBody>
          <a:bodyPr rtlCol="0"/>
          <a:lstStyle/>
          <a:p>
            <a:pPr rtl="0"/>
            <a:fld id="{3A98EE3D-8CD1-4C3F-BD1C-C98C9596463C}" type="slidenum">
              <a:rPr lang="en-US" altLang="zh-CN" noProof="0" smtClean="0"/>
              <a:t>‹#›</a:t>
            </a:fld>
            <a:endParaRPr lang="zh-CN" altLang="en-US" noProof="0" dirty="0"/>
          </a:p>
        </p:txBody>
      </p:sp>
      <p:sp>
        <p:nvSpPr>
          <p:cNvPr id="11" name="页脚占位符 5">
            <a:extLst>
              <a:ext uri="{FF2B5EF4-FFF2-40B4-BE49-F238E27FC236}">
                <a16:creationId xmlns:a16="http://schemas.microsoft.com/office/drawing/2014/main" id="{3FB45199-F13E-4CB5-AF62-71432CD4898C}"/>
              </a:ext>
            </a:extLst>
          </p:cNvPr>
          <p:cNvSpPr>
            <a:spLocks noGrp="1"/>
          </p:cNvSpPr>
          <p:nvPr>
            <p:ph type="ftr" sz="quarter" idx="11"/>
          </p:nvPr>
        </p:nvSpPr>
        <p:spPr>
          <a:xfrm>
            <a:off x="355101" y="6423914"/>
            <a:ext cx="6818262" cy="365125"/>
          </a:xfrm>
        </p:spPr>
        <p:txBody>
          <a:bodyPr rtlCol="0"/>
          <a:lstStyle/>
          <a:p>
            <a:pPr algn="l" rtl="0"/>
            <a:r>
              <a:rPr lang="zh-CN" altLang="en-US" noProof="0" dirty="0"/>
              <a:t>授课</a:t>
            </a:r>
          </a:p>
        </p:txBody>
      </p:sp>
    </p:spTree>
    <p:extLst>
      <p:ext uri="{BB962C8B-B14F-4D97-AF65-F5344CB8AC3E}">
        <p14:creationId xmlns:p14="http://schemas.microsoft.com/office/powerpoint/2010/main" val="3800925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带描述文字的两张图片_2">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id="{79842E67-35F4-4EC2-B5B4-6D02111EDAD7}"/>
              </a:ext>
            </a:extLst>
          </p:cNvPr>
          <p:cNvSpPr>
            <a:spLocks noGrp="1"/>
          </p:cNvSpPr>
          <p:nvPr>
            <p:ph type="pic" idx="1"/>
          </p:nvPr>
        </p:nvSpPr>
        <p:spPr>
          <a:xfrm>
            <a:off x="441959" y="641101"/>
            <a:ext cx="3702877" cy="5749461"/>
          </a:xfrm>
          <a:solidFill>
            <a:schemeClr val="bg1">
              <a:lumMod val="85000"/>
            </a:schemeClr>
          </a:solidFill>
        </p:spPr>
        <p:txBody>
          <a:bodyPr rtlCol="0">
            <a:normAutofit/>
          </a:bodyPr>
          <a:lstStyle>
            <a:lvl1pPr marL="0" indent="0" algn="ctr">
              <a:buNone/>
              <a:defRPr sz="20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10" name="图片占位符 2">
            <a:extLst>
              <a:ext uri="{FF2B5EF4-FFF2-40B4-BE49-F238E27FC236}">
                <a16:creationId xmlns:a16="http://schemas.microsoft.com/office/drawing/2014/main" id="{6553049D-F1F2-4E3C-B0A3-D2BCB35B18A8}"/>
              </a:ext>
            </a:extLst>
          </p:cNvPr>
          <p:cNvSpPr>
            <a:spLocks noGrp="1"/>
          </p:cNvSpPr>
          <p:nvPr>
            <p:ph type="pic" idx="13"/>
          </p:nvPr>
        </p:nvSpPr>
        <p:spPr>
          <a:xfrm>
            <a:off x="4244562" y="641101"/>
            <a:ext cx="3702877" cy="5749461"/>
          </a:xfrm>
          <a:solidFill>
            <a:schemeClr val="bg1">
              <a:lumMod val="85000"/>
            </a:schemeClr>
          </a:solidFill>
        </p:spPr>
        <p:txBody>
          <a:bodyPr rtlCol="0">
            <a:normAutofit/>
          </a:bodyPr>
          <a:lstStyle>
            <a:lvl1pPr marL="0" indent="0" algn="ctr">
              <a:buNone/>
              <a:defRPr sz="20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2" name="标题 1">
            <a:extLst>
              <a:ext uri="{FF2B5EF4-FFF2-40B4-BE49-F238E27FC236}">
                <a16:creationId xmlns:a16="http://schemas.microsoft.com/office/drawing/2014/main" id="{1791EB1F-E7C6-4FF7-BE74-BEF6056BACE4}"/>
              </a:ext>
            </a:extLst>
          </p:cNvPr>
          <p:cNvSpPr>
            <a:spLocks noGrp="1"/>
          </p:cNvSpPr>
          <p:nvPr>
            <p:ph type="title"/>
          </p:nvPr>
        </p:nvSpPr>
        <p:spPr>
          <a:xfrm>
            <a:off x="8355530" y="457200"/>
            <a:ext cx="3577394" cy="1600200"/>
          </a:xfrm>
        </p:spPr>
        <p:txBody>
          <a:bodyPr rtlCol="0" anchor="b">
            <a:normAutofit/>
          </a:bodyPr>
          <a:lstStyle>
            <a:lvl1pPr>
              <a:defRPr sz="2800">
                <a:solidFill>
                  <a:schemeClr val="accent1">
                    <a:lumMod val="75000"/>
                  </a:schemeClr>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5" name="日期占位符 4">
            <a:extLst>
              <a:ext uri="{FF2B5EF4-FFF2-40B4-BE49-F238E27FC236}">
                <a16:creationId xmlns:a16="http://schemas.microsoft.com/office/drawing/2014/main" id="{506B7143-9C17-4A62-9B23-F2717C500886}"/>
              </a:ext>
            </a:extLst>
          </p:cNvPr>
          <p:cNvSpPr>
            <a:spLocks noGrp="1"/>
          </p:cNvSpPr>
          <p:nvPr>
            <p:ph type="dt" sz="half" idx="10"/>
          </p:nvPr>
        </p:nvSpPr>
        <p:spPr>
          <a:xfrm>
            <a:off x="7605951" y="6423914"/>
            <a:ext cx="2844799" cy="365125"/>
          </a:xfrm>
        </p:spPr>
        <p:txBody>
          <a:bodyPr rtlCol="0"/>
          <a:lstStyle>
            <a:lvl1pPr>
              <a:defRPr>
                <a:latin typeface="Microsoft YaHei UI" panose="020B0503020204020204" pitchFamily="34" charset="-122"/>
                <a:ea typeface="Microsoft YaHei UI" panose="020B0503020204020204" pitchFamily="34" charset="-122"/>
              </a:defRPr>
            </a:lvl1pPr>
          </a:lstStyle>
          <a:p>
            <a:fld id="{A9808C14-2D45-4BB4-9482-E8B46F042649}" type="datetime1">
              <a:rPr lang="zh-CN" altLang="en-US" noProof="0" smtClean="0"/>
              <a:t>2023/2/28</a:t>
            </a:fld>
            <a:endParaRPr lang="zh-CN" altLang="en-US" noProof="0" dirty="0"/>
          </a:p>
        </p:txBody>
      </p:sp>
      <p:sp>
        <p:nvSpPr>
          <p:cNvPr id="7" name="灯片编号占位符 6">
            <a:extLst>
              <a:ext uri="{FF2B5EF4-FFF2-40B4-BE49-F238E27FC236}">
                <a16:creationId xmlns:a16="http://schemas.microsoft.com/office/drawing/2014/main" id="{7DD0075C-AB97-4D80-BF0E-6D96D0A8F963}"/>
              </a:ext>
            </a:extLst>
          </p:cNvPr>
          <p:cNvSpPr>
            <a:spLocks noGrp="1"/>
          </p:cNvSpPr>
          <p:nvPr>
            <p:ph type="sldNum" sz="quarter" idx="12"/>
          </p:nvPr>
        </p:nvSpPr>
        <p:spPr>
          <a:xfrm>
            <a:off x="10795363" y="6423914"/>
            <a:ext cx="105251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F603CDE5-C1D8-4EDD-870F-A498BAFA520F}" type="slidenum">
              <a:rPr lang="en-US" altLang="zh-CN" noProof="0" smtClean="0"/>
              <a:pPr/>
              <a:t>‹#›</a:t>
            </a:fld>
            <a:endParaRPr lang="zh-CN" altLang="en-US" noProof="0" dirty="0"/>
          </a:p>
        </p:txBody>
      </p:sp>
      <p:sp>
        <p:nvSpPr>
          <p:cNvPr id="11" name="内容占位符 8">
            <a:extLst>
              <a:ext uri="{FF2B5EF4-FFF2-40B4-BE49-F238E27FC236}">
                <a16:creationId xmlns:a16="http://schemas.microsoft.com/office/drawing/2014/main" id="{8C645043-BE6A-4D32-ACA9-AB593DA6BC9F}"/>
              </a:ext>
            </a:extLst>
          </p:cNvPr>
          <p:cNvSpPr>
            <a:spLocks noGrp="1"/>
          </p:cNvSpPr>
          <p:nvPr>
            <p:ph sz="quarter" idx="14"/>
          </p:nvPr>
        </p:nvSpPr>
        <p:spPr>
          <a:xfrm>
            <a:off x="8355530" y="2057400"/>
            <a:ext cx="3577934" cy="3862388"/>
          </a:xfrm>
        </p:spPr>
        <p:txBody>
          <a:bodyPr rtlCol="0"/>
          <a:lstStyle>
            <a:lvl1pPr marL="0" indent="0">
              <a:lnSpc>
                <a:spcPct val="90000"/>
              </a:lnSpc>
              <a:buNone/>
              <a:defRPr lang="ru-RU" sz="1600" kern="1200" dirty="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06000" indent="-306000">
              <a:defRPr>
                <a:latin typeface="Microsoft YaHei UI" panose="020B0503020204020204" pitchFamily="34" charset="-122"/>
                <a:ea typeface="Microsoft YaHei UI" panose="020B0503020204020204" pitchFamily="34" charset="-122"/>
              </a:defRPr>
            </a:lvl2pPr>
            <a:lvl3pPr marL="306000" indent="-306000">
              <a:defRPr/>
            </a:lvl3pPr>
            <a:lvl4pPr marL="306000" indent="-306000">
              <a:defRPr/>
            </a:lvl4pPr>
            <a:lvl5pPr marL="306000" indent="-306000">
              <a:defRPr/>
            </a:lvl5pPr>
          </a:lstStyle>
          <a:p>
            <a:pPr marL="216000" lvl="0" indent="-216000" algn="l" defTabSz="457200" rtl="0" eaLnBrk="1" latinLnBrk="0" hangingPunct="1">
              <a:spcBef>
                <a:spcPct val="20000"/>
              </a:spcBef>
              <a:spcAft>
                <a:spcPts val="600"/>
              </a:spcAft>
              <a:buClr>
                <a:schemeClr val="accent1"/>
              </a:buClr>
              <a:buSzPct val="92000"/>
              <a:buFont typeface="Wingdings" panose="05000000000000000000" pitchFamily="2" charset="2"/>
              <a:buChar char="§"/>
            </a:pPr>
            <a:r>
              <a:rPr lang="zh-CN" altLang="en-US" noProof="0"/>
              <a:t>单击此处编辑母版文本样式</a:t>
            </a:r>
          </a:p>
          <a:p>
            <a:pPr marL="216000" lvl="1" indent="-216000" algn="l" defTabSz="457200" rtl="0" eaLnBrk="1" latinLnBrk="0" hangingPunct="1">
              <a:spcBef>
                <a:spcPct val="20000"/>
              </a:spcBef>
              <a:spcAft>
                <a:spcPts val="600"/>
              </a:spcAft>
              <a:buClr>
                <a:schemeClr val="accent1"/>
              </a:buClr>
              <a:buSzPct val="92000"/>
              <a:buFont typeface="Wingdings" panose="05000000000000000000" pitchFamily="2" charset="2"/>
              <a:buChar char="§"/>
            </a:pPr>
            <a:r>
              <a:rPr lang="zh-CN" altLang="en-US" noProof="0"/>
              <a:t>二级</a:t>
            </a:r>
          </a:p>
        </p:txBody>
      </p:sp>
      <p:sp>
        <p:nvSpPr>
          <p:cNvPr id="9" name="页脚占位符 5">
            <a:extLst>
              <a:ext uri="{FF2B5EF4-FFF2-40B4-BE49-F238E27FC236}">
                <a16:creationId xmlns:a16="http://schemas.microsoft.com/office/drawing/2014/main" id="{FE695AAC-8311-4518-A219-DE58BF92AEA9}"/>
              </a:ext>
            </a:extLst>
          </p:cNvPr>
          <p:cNvSpPr>
            <a:spLocks noGrp="1"/>
          </p:cNvSpPr>
          <p:nvPr>
            <p:ph type="ftr" sz="quarter" idx="11"/>
          </p:nvPr>
        </p:nvSpPr>
        <p:spPr>
          <a:xfrm>
            <a:off x="355101" y="6423914"/>
            <a:ext cx="6818262" cy="365125"/>
          </a:xfrm>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dirty="0"/>
              <a:t>授课</a:t>
            </a:r>
          </a:p>
        </p:txBody>
      </p:sp>
    </p:spTree>
    <p:extLst>
      <p:ext uri="{BB962C8B-B14F-4D97-AF65-F5344CB8AC3E}">
        <p14:creationId xmlns:p14="http://schemas.microsoft.com/office/powerpoint/2010/main" val="917956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带描述文字的图片_1">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8119868" y="5356067"/>
            <a:ext cx="3625595" cy="1000782"/>
          </a:xfrm>
          <a:solidFill>
            <a:srgbClr val="465359"/>
          </a:solidFill>
        </p:spPr>
        <p:txBody>
          <a:bodyPr lIns="91440" tIns="0" rIns="91440" bIns="0" rtlCol="0">
            <a:normAutofit/>
          </a:bodyPr>
          <a:lstStyle>
            <a:lvl1pPr marL="0" indent="0" algn="ctr">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2" name="标题 1"/>
          <p:cNvSpPr>
            <a:spLocks noGrp="1"/>
          </p:cNvSpPr>
          <p:nvPr>
            <p:ph type="title"/>
          </p:nvPr>
        </p:nvSpPr>
        <p:spPr>
          <a:xfrm>
            <a:off x="8119869" y="453642"/>
            <a:ext cx="3625595" cy="4826023"/>
          </a:xfrm>
          <a:solidFill>
            <a:schemeClr val="accent1"/>
          </a:solidFill>
        </p:spPr>
        <p:txBody>
          <a:bodyPr tIns="0" bIns="0" rtlCol="0" anchor="ctr" anchorCtr="0">
            <a:noAutofit/>
          </a:bodyPr>
          <a:lstStyle>
            <a:lvl1pPr algn="ctr">
              <a:defRPr sz="3600" b="0">
                <a:solidFill>
                  <a:srgbClr val="FFFFFF"/>
                </a:solidFill>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439766" y="453642"/>
            <a:ext cx="7602421" cy="5903207"/>
          </a:xfrm>
          <a:solidFill>
            <a:schemeClr val="bg1">
              <a:lumMod val="85000"/>
            </a:schemeClr>
          </a:solidFill>
        </p:spPr>
        <p:txBody>
          <a:bodyPr lIns="457200" tIns="457200" rtlCol="0"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5" name="日期占位符 4"/>
          <p:cNvSpPr>
            <a:spLocks noGrp="1"/>
          </p:cNvSpPr>
          <p:nvPr>
            <p:ph type="dt" sz="half" idx="10"/>
          </p:nvPr>
        </p:nvSpPr>
        <p:spPr>
          <a:xfrm>
            <a:off x="7605951" y="6423914"/>
            <a:ext cx="2844799" cy="365125"/>
          </a:xfrm>
        </p:spPr>
        <p:txBody>
          <a:bodyPr rtlCol="0"/>
          <a:lstStyle>
            <a:lvl1pPr>
              <a:defRPr/>
            </a:lvl1pPr>
          </a:lstStyle>
          <a:p>
            <a:pPr rtl="0"/>
            <a:fld id="{D4C6C2E3-02D1-4967-9621-D85EBAAB4E0A}" type="datetime1">
              <a:rPr lang="zh-CN" altLang="en-US" noProof="0" smtClean="0"/>
              <a:t>2023/2/28</a:t>
            </a:fld>
            <a:endParaRPr lang="zh-CN" altLang="en-US" noProof="0" dirty="0"/>
          </a:p>
        </p:txBody>
      </p:sp>
      <p:sp>
        <p:nvSpPr>
          <p:cNvPr id="6" name="页脚占位符 5"/>
          <p:cNvSpPr>
            <a:spLocks noGrp="1"/>
          </p:cNvSpPr>
          <p:nvPr>
            <p:ph type="ftr" sz="quarter" idx="11"/>
          </p:nvPr>
        </p:nvSpPr>
        <p:spPr>
          <a:xfrm>
            <a:off x="355101" y="6423914"/>
            <a:ext cx="6818262" cy="365125"/>
          </a:xfrm>
        </p:spPr>
        <p:txBody>
          <a:bodyPr rtlCol="0"/>
          <a:lstStyle/>
          <a:p>
            <a:pPr algn="l" rtl="0"/>
            <a:r>
              <a:rPr lang="zh-CN" altLang="en-US" noProof="0" dirty="0"/>
              <a:t>授课</a:t>
            </a:r>
          </a:p>
        </p:txBody>
      </p:sp>
      <p:sp>
        <p:nvSpPr>
          <p:cNvPr id="7" name="灯片编号占位符 6"/>
          <p:cNvSpPr>
            <a:spLocks noGrp="1"/>
          </p:cNvSpPr>
          <p:nvPr>
            <p:ph type="sldNum" sz="quarter" idx="12"/>
          </p:nvPr>
        </p:nvSpPr>
        <p:spPr>
          <a:xfrm>
            <a:off x="10795363" y="6423914"/>
            <a:ext cx="1052510" cy="365125"/>
          </a:xfrm>
        </p:spPr>
        <p:txBody>
          <a:bodyPr rtlCol="0"/>
          <a:lstStyle/>
          <a:p>
            <a:pPr rtl="0"/>
            <a:fld id="{3A98EE3D-8CD1-4C3F-BD1C-C98C9596463C}" type="slidenum">
              <a:rPr lang="en-US" altLang="zh-CN" noProof="0" smtClean="0"/>
              <a:t>‹#›</a:t>
            </a:fld>
            <a:endParaRPr lang="zh-CN" altLang="en-US" noProof="0" dirty="0"/>
          </a:p>
        </p:txBody>
      </p:sp>
    </p:spTree>
    <p:extLst>
      <p:ext uri="{BB962C8B-B14F-4D97-AF65-F5344CB8AC3E}">
        <p14:creationId xmlns:p14="http://schemas.microsoft.com/office/powerpoint/2010/main" val="1617903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带描述文字的图片_2">
    <p:spTree>
      <p:nvGrpSpPr>
        <p:cNvPr id="1" name=""/>
        <p:cNvGrpSpPr/>
        <p:nvPr/>
      </p:nvGrpSpPr>
      <p:grpSpPr>
        <a:xfrm>
          <a:off x="0" y="0"/>
          <a:ext cx="0" cy="0"/>
          <a:chOff x="0" y="0"/>
          <a:chExt cx="0" cy="0"/>
        </a:xfrm>
      </p:grpSpPr>
      <p:sp>
        <p:nvSpPr>
          <p:cNvPr id="9" name="长方形 8">
            <a:extLst>
              <a:ext uri="{FF2B5EF4-FFF2-40B4-BE49-F238E27FC236}">
                <a16:creationId xmlns:a16="http://schemas.microsoft.com/office/drawing/2014/main" id="{C81F13A5-61B9-419A-9B13-8BD37BE2841E}"/>
              </a:ext>
            </a:extLst>
          </p:cNvPr>
          <p:cNvSpPr/>
          <p:nvPr userDrawn="1"/>
        </p:nvSpPr>
        <p:spPr>
          <a:xfrm>
            <a:off x="446532" y="4199467"/>
            <a:ext cx="11296732" cy="2191098"/>
          </a:xfrm>
          <a:prstGeom prst="rect">
            <a:avLst/>
          </a:prstGeom>
          <a:solidFill>
            <a:srgbClr val="4653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12206A44-565D-4C18-8891-86387B90115A}"/>
              </a:ext>
            </a:extLst>
          </p:cNvPr>
          <p:cNvSpPr>
            <a:spLocks noGrp="1"/>
          </p:cNvSpPr>
          <p:nvPr>
            <p:ph type="title"/>
          </p:nvPr>
        </p:nvSpPr>
        <p:spPr>
          <a:xfrm>
            <a:off x="1059226" y="4262316"/>
            <a:ext cx="9391524" cy="988332"/>
          </a:xfrm>
        </p:spPr>
        <p:txBody>
          <a:bodyPr rtlCol="0">
            <a:normAutofit/>
          </a:bodyPr>
          <a:lstStyle>
            <a:lvl1pPr>
              <a:defRPr sz="36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4" name="图片占位符 3">
            <a:extLst>
              <a:ext uri="{FF2B5EF4-FFF2-40B4-BE49-F238E27FC236}">
                <a16:creationId xmlns:a16="http://schemas.microsoft.com/office/drawing/2014/main" id="{5B084B74-38B3-42C8-B8E4-A0D13B059E92}"/>
              </a:ext>
            </a:extLst>
          </p:cNvPr>
          <p:cNvSpPr>
            <a:spLocks noGrp="1"/>
          </p:cNvSpPr>
          <p:nvPr>
            <p:ph type="pic" sz="quarter" idx="13"/>
          </p:nvPr>
        </p:nvSpPr>
        <p:spPr>
          <a:xfrm>
            <a:off x="441325" y="606425"/>
            <a:ext cx="11304588" cy="3536950"/>
          </a:xfrm>
        </p:spPr>
        <p:txBody>
          <a:bodyPr rtlCol="0"/>
          <a:lstStyle>
            <a:lvl1pPr marL="0" indent="0"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altLang="en-US" noProof="0" dirty="0"/>
          </a:p>
        </p:txBody>
      </p:sp>
      <p:sp>
        <p:nvSpPr>
          <p:cNvPr id="3" name="日期占位符 2">
            <a:extLst>
              <a:ext uri="{FF2B5EF4-FFF2-40B4-BE49-F238E27FC236}">
                <a16:creationId xmlns:a16="http://schemas.microsoft.com/office/drawing/2014/main" id="{75F22525-79A2-451F-9944-47D4183A4515}"/>
              </a:ext>
            </a:extLst>
          </p:cNvPr>
          <p:cNvSpPr>
            <a:spLocks noGrp="1"/>
          </p:cNvSpPr>
          <p:nvPr>
            <p:ph type="dt" sz="half" idx="10"/>
          </p:nvPr>
        </p:nvSpPr>
        <p:spPr>
          <a:xfrm>
            <a:off x="7605951" y="6423914"/>
            <a:ext cx="2844799" cy="365125"/>
          </a:xfrm>
        </p:spPr>
        <p:txBody>
          <a:bodyPr rtlCol="0"/>
          <a:lstStyle>
            <a:lvl1pPr>
              <a:defRPr>
                <a:latin typeface="Microsoft YaHei UI" panose="020B0503020204020204" pitchFamily="34" charset="-122"/>
                <a:ea typeface="Microsoft YaHei UI" panose="020B0503020204020204" pitchFamily="34" charset="-122"/>
              </a:defRPr>
            </a:lvl1pPr>
          </a:lstStyle>
          <a:p>
            <a:fld id="{01CBB556-7A80-4B4E-B17D-0DAB7DC93AC7}" type="datetime1">
              <a:rPr lang="zh-CN" altLang="en-US" noProof="0" smtClean="0"/>
              <a:t>2023/2/28</a:t>
            </a:fld>
            <a:endParaRPr lang="zh-CN" altLang="en-US" noProof="0" dirty="0"/>
          </a:p>
        </p:txBody>
      </p:sp>
      <p:sp>
        <p:nvSpPr>
          <p:cNvPr id="5" name="灯片编号占位符 4">
            <a:extLst>
              <a:ext uri="{FF2B5EF4-FFF2-40B4-BE49-F238E27FC236}">
                <a16:creationId xmlns:a16="http://schemas.microsoft.com/office/drawing/2014/main" id="{8B9B8C25-AF44-4D9D-A667-69D9A92B1C59}"/>
              </a:ext>
            </a:extLst>
          </p:cNvPr>
          <p:cNvSpPr>
            <a:spLocks noGrp="1"/>
          </p:cNvSpPr>
          <p:nvPr>
            <p:ph type="sldNum" sz="quarter" idx="12"/>
          </p:nvPr>
        </p:nvSpPr>
        <p:spPr>
          <a:xfrm>
            <a:off x="10795363" y="6423914"/>
            <a:ext cx="105251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F603CDE5-C1D8-4EDD-870F-A498BAFA520F}" type="slidenum">
              <a:rPr lang="en-US" altLang="zh-CN" noProof="0" smtClean="0"/>
              <a:pPr/>
              <a:t>‹#›</a:t>
            </a:fld>
            <a:endParaRPr lang="zh-CN" altLang="en-US" noProof="0" dirty="0"/>
          </a:p>
        </p:txBody>
      </p:sp>
      <p:sp>
        <p:nvSpPr>
          <p:cNvPr id="6" name="页脚占位符 5">
            <a:extLst>
              <a:ext uri="{FF2B5EF4-FFF2-40B4-BE49-F238E27FC236}">
                <a16:creationId xmlns:a16="http://schemas.microsoft.com/office/drawing/2014/main" id="{EFF54790-C8AC-4CF8-8E89-80C5C90F3A17}"/>
              </a:ext>
            </a:extLst>
          </p:cNvPr>
          <p:cNvSpPr>
            <a:spLocks noGrp="1"/>
          </p:cNvSpPr>
          <p:nvPr>
            <p:ph type="ftr" sz="quarter" idx="11"/>
          </p:nvPr>
        </p:nvSpPr>
        <p:spPr>
          <a:xfrm>
            <a:off x="355101" y="6423914"/>
            <a:ext cx="6818262" cy="365125"/>
          </a:xfrm>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dirty="0"/>
              <a:t>授课</a:t>
            </a:r>
          </a:p>
        </p:txBody>
      </p:sp>
      <p:sp>
        <p:nvSpPr>
          <p:cNvPr id="7" name="文本占位符 6">
            <a:extLst>
              <a:ext uri="{FF2B5EF4-FFF2-40B4-BE49-F238E27FC236}">
                <a16:creationId xmlns:a16="http://schemas.microsoft.com/office/drawing/2014/main" id="{85EB5327-3B98-4D40-987B-863866194FFC}"/>
              </a:ext>
            </a:extLst>
          </p:cNvPr>
          <p:cNvSpPr>
            <a:spLocks noGrp="1"/>
          </p:cNvSpPr>
          <p:nvPr>
            <p:ph type="body" sz="quarter" idx="14"/>
          </p:nvPr>
        </p:nvSpPr>
        <p:spPr>
          <a:xfrm>
            <a:off x="1058863" y="5303610"/>
            <a:ext cx="9391888" cy="614363"/>
          </a:xfrm>
        </p:spPr>
        <p:txBody>
          <a:bodyPr rtlCol="0">
            <a:normAutofit/>
          </a:bodyPr>
          <a:lstStyle>
            <a:lvl1pPr marL="0" indent="0">
              <a:buNone/>
              <a:defRPr sz="1600">
                <a:solidFill>
                  <a:schemeClr val="bg2">
                    <a:lumMod val="75000"/>
                  </a:schemeClr>
                </a:solidFill>
                <a:latin typeface="Microsoft YaHei UI" panose="020B0503020204020204" pitchFamily="34" charset="-122"/>
                <a:ea typeface="Microsoft YaHei UI" panose="020B0503020204020204" pitchFamily="34" charset="-122"/>
              </a:defRPr>
            </a:lvl1pPr>
            <a:lvl2pPr marL="324000" indent="0">
              <a:buNone/>
              <a:defRPr/>
            </a:lvl2pPr>
          </a:lstStyle>
          <a:p>
            <a:pPr lvl="0" rtl="0"/>
            <a:r>
              <a:rPr lang="zh-CN" altLang="en-US" noProof="0"/>
              <a:t>单击此处编辑母版文本样式</a:t>
            </a:r>
          </a:p>
        </p:txBody>
      </p:sp>
    </p:spTree>
    <p:extLst>
      <p:ext uri="{BB962C8B-B14F-4D97-AF65-F5344CB8AC3E}">
        <p14:creationId xmlns:p14="http://schemas.microsoft.com/office/powerpoint/2010/main" val="21305299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12192001" cy="6858000"/>
          </a:xfrm>
          <a:prstGeom prst="rect">
            <a:avLst/>
          </a:prstGeom>
        </p:spPr>
      </p:pic>
      <p:sp>
        <p:nvSpPr>
          <p:cNvPr id="11" name="矩形 10"/>
          <p:cNvSpPr/>
          <p:nvPr userDrawn="1"/>
        </p:nvSpPr>
        <p:spPr>
          <a:xfrm>
            <a:off x="-44041" y="0"/>
            <a:ext cx="12280083" cy="6858000"/>
          </a:xfrm>
          <a:prstGeom prst="rect">
            <a:avLst/>
          </a:prstGeom>
          <a:gradFill>
            <a:gsLst>
              <a:gs pos="0">
                <a:srgbClr val="D4E5D5"/>
              </a:gs>
              <a:gs pos="100000">
                <a:schemeClr val="bg1">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494422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65D408D3-9517-48F6-991D-86A0D312C5DC}"/>
              </a:ext>
            </a:extLst>
          </p:cNvPr>
          <p:cNvGrpSpPr/>
          <p:nvPr userDrawn="1"/>
        </p:nvGrpSpPr>
        <p:grpSpPr>
          <a:xfrm>
            <a:off x="0" y="0"/>
            <a:ext cx="12236042" cy="6858000"/>
            <a:chOff x="18045" y="756344"/>
            <a:chExt cx="12236042" cy="6858000"/>
          </a:xfrm>
        </p:grpSpPr>
        <p:pic>
          <p:nvPicPr>
            <p:cNvPr id="8" name="Picture 4" descr="cambridgeâçå¾çæç´¢ç»æ">
              <a:extLst>
                <a:ext uri="{FF2B5EF4-FFF2-40B4-BE49-F238E27FC236}">
                  <a16:creationId xmlns:a16="http://schemas.microsoft.com/office/drawing/2014/main" id="{0448A632-0393-4528-BE1C-CA746AEE6339}"/>
                </a:ext>
              </a:extLst>
            </p:cNvPr>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18045" y="757945"/>
              <a:ext cx="12192000" cy="6854798"/>
            </a:xfrm>
            <a:prstGeom prst="rect">
              <a:avLst/>
            </a:prstGeom>
            <a:noFill/>
            <a:ln>
              <a:noFill/>
            </a:ln>
          </p:spPr>
        </p:pic>
        <p:sp>
          <p:nvSpPr>
            <p:cNvPr id="9" name="矩形 8">
              <a:extLst>
                <a:ext uri="{FF2B5EF4-FFF2-40B4-BE49-F238E27FC236}">
                  <a16:creationId xmlns:a16="http://schemas.microsoft.com/office/drawing/2014/main" id="{FD50F63F-7E02-4BE1-940E-66A5BCA6E25E}"/>
                </a:ext>
              </a:extLst>
            </p:cNvPr>
            <p:cNvSpPr/>
            <p:nvPr userDrawn="1"/>
          </p:nvSpPr>
          <p:spPr>
            <a:xfrm>
              <a:off x="18045" y="756344"/>
              <a:ext cx="12236042" cy="6858000"/>
            </a:xfrm>
            <a:prstGeom prst="rect">
              <a:avLst/>
            </a:prstGeom>
            <a:gradFill>
              <a:gsLst>
                <a:gs pos="0">
                  <a:srgbClr val="D4E5D5"/>
                </a:gs>
                <a:gs pos="100000">
                  <a:schemeClr val="bg1">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754448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4241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90B1513-84E5-4DC1-8287-BC53DA29C6D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2" name="矩形 11">
            <a:extLst>
              <a:ext uri="{FF2B5EF4-FFF2-40B4-BE49-F238E27FC236}">
                <a16:creationId xmlns:a16="http://schemas.microsoft.com/office/drawing/2014/main" id="{9A801C03-1249-4737-8632-964B12105E27}"/>
              </a:ext>
            </a:extLst>
          </p:cNvPr>
          <p:cNvSpPr/>
          <p:nvPr userDrawn="1"/>
        </p:nvSpPr>
        <p:spPr>
          <a:xfrm>
            <a:off x="-44041" y="0"/>
            <a:ext cx="12280083" cy="6858000"/>
          </a:xfrm>
          <a:prstGeom prst="rect">
            <a:avLst/>
          </a:prstGeom>
          <a:gradFill>
            <a:gsLst>
              <a:gs pos="0">
                <a:srgbClr val="D4E5D5"/>
              </a:gs>
              <a:gs pos="100000">
                <a:schemeClr val="bg1">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168411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长方形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标题 1"/>
          <p:cNvSpPr>
            <a:spLocks noGrp="1"/>
          </p:cNvSpPr>
          <p:nvPr>
            <p:ph type="title"/>
          </p:nvPr>
        </p:nvSpPr>
        <p:spPr>
          <a:xfrm>
            <a:off x="581193" y="3043910"/>
            <a:ext cx="11029615" cy="1497507"/>
          </a:xfrm>
        </p:spPr>
        <p:txBody>
          <a:bodyPr rtlCol="0" anchor="b">
            <a:normAutofit/>
          </a:bodyPr>
          <a:lstStyle>
            <a:lvl1pPr algn="l">
              <a:defRPr sz="3600" b="0" cap="all">
                <a:solidFill>
                  <a:schemeClr val="accent1"/>
                </a:solidFill>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581192" y="4541417"/>
            <a:ext cx="11029615" cy="600556"/>
          </a:xfrm>
        </p:spPr>
        <p:txBody>
          <a:bodyPr rtlCol="0"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solidFill>
                  <a:schemeClr val="accent1">
                    <a:lumMod val="75000"/>
                    <a:lumOff val="25000"/>
                  </a:schemeClr>
                </a:solidFill>
              </a:defRPr>
            </a:lvl1pPr>
          </a:lstStyle>
          <a:p>
            <a:pPr rtl="0"/>
            <a:fld id="{A34A2DD2-0629-4E5B-8C40-A9FD96FCEBD4}" type="datetime1">
              <a:rPr lang="zh-CN" altLang="en-US" noProof="0" smtClean="0"/>
              <a:t>2023/2/28</a:t>
            </a:fld>
            <a:endParaRPr lang="zh-CN" altLang="en-US" noProof="0" dirty="0"/>
          </a:p>
        </p:txBody>
      </p:sp>
      <p:sp>
        <p:nvSpPr>
          <p:cNvPr id="5" name="页脚占位符 4"/>
          <p:cNvSpPr>
            <a:spLocks noGrp="1"/>
          </p:cNvSpPr>
          <p:nvPr>
            <p:ph type="ftr" sz="quarter" idx="11"/>
          </p:nvPr>
        </p:nvSpPr>
        <p:spPr/>
        <p:txBody>
          <a:bodyPr vert="horz" lIns="91440" tIns="45720" rIns="91440" bIns="45720" rtlCol="0" anchor="ctr"/>
          <a:lstStyle>
            <a:lvl1pPr>
              <a:defRPr lang="en-US" smtClean="0"/>
            </a:lvl1pPr>
          </a:lstStyle>
          <a:p>
            <a:pPr rtl="0"/>
            <a:r>
              <a:rPr lang="zh-CN" altLang="en-US" noProof="0" dirty="0"/>
              <a:t>授课</a:t>
            </a:r>
          </a:p>
        </p:txBody>
      </p:sp>
      <p:sp>
        <p:nvSpPr>
          <p:cNvPr id="6" name="幻灯片编号占位符 5"/>
          <p:cNvSpPr>
            <a:spLocks noGrp="1"/>
          </p:cNvSpPr>
          <p:nvPr>
            <p:ph type="sldNum" sz="quarter" idx="12"/>
          </p:nvPr>
        </p:nvSpPr>
        <p:spPr/>
        <p:txBody>
          <a:bodyPr rtlCol="0"/>
          <a:lstStyle>
            <a:lvl1pPr>
              <a:defRPr>
                <a:solidFill>
                  <a:schemeClr val="accent1">
                    <a:lumMod val="75000"/>
                    <a:lumOff val="25000"/>
                  </a:schemeClr>
                </a:solidFill>
              </a:defRPr>
            </a:lvl1pPr>
          </a:lstStyle>
          <a:p>
            <a:pPr rtl="0"/>
            <a:fld id="{159F479D-7533-4EEF-A06F-7CD2FE3DB90D}" type="slidenum">
              <a:rPr lang="en-US" altLang="zh-CN" noProof="0" smtClean="0"/>
              <a:t>‹#›</a:t>
            </a:fld>
            <a:endParaRPr lang="zh-CN" altLang="en-US" noProof="0" dirty="0"/>
          </a:p>
        </p:txBody>
      </p:sp>
    </p:spTree>
    <p:extLst>
      <p:ext uri="{BB962C8B-B14F-4D97-AF65-F5344CB8AC3E}">
        <p14:creationId xmlns:p14="http://schemas.microsoft.com/office/powerpoint/2010/main" val="3707033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a:extLst>
              <a:ext uri="{FF2B5EF4-FFF2-40B4-BE49-F238E27FC236}">
                <a16:creationId xmlns:a16="http://schemas.microsoft.com/office/drawing/2014/main" id="{950CE4CA-34EA-472D-A23C-1DE165FCAA2F}"/>
              </a:ext>
            </a:extLst>
          </p:cNvPr>
          <p:cNvSpPr>
            <a:spLocks noGrp="1"/>
          </p:cNvSpPr>
          <p:nvPr>
            <p:ph type="dt" sz="half" idx="10"/>
          </p:nvPr>
        </p:nvSpPr>
        <p:spPr>
          <a:xfrm>
            <a:off x="7605951" y="6423914"/>
            <a:ext cx="2844799" cy="365125"/>
          </a:xfrm>
        </p:spPr>
        <p:txBody>
          <a:bodyPr rtlCol="0"/>
          <a:lstStyle/>
          <a:p>
            <a:pPr rtl="0"/>
            <a:fld id="{DDBC3974-3FB4-44FD-8363-D2D6DAF1E2F1}" type="datetime1">
              <a:rPr lang="zh-CN" altLang="en-US" noProof="0" smtClean="0"/>
              <a:t>2023/2/28</a:t>
            </a:fld>
            <a:endParaRPr lang="zh-CN" altLang="en-US" noProof="0" dirty="0"/>
          </a:p>
        </p:txBody>
      </p:sp>
      <p:sp>
        <p:nvSpPr>
          <p:cNvPr id="9" name="幻灯片编号占位符 8">
            <a:extLst>
              <a:ext uri="{FF2B5EF4-FFF2-40B4-BE49-F238E27FC236}">
                <a16:creationId xmlns:a16="http://schemas.microsoft.com/office/drawing/2014/main" id="{52AC1173-613F-48B1-B860-00397875FEEA}"/>
              </a:ext>
            </a:extLst>
          </p:cNvPr>
          <p:cNvSpPr>
            <a:spLocks noGrp="1"/>
          </p:cNvSpPr>
          <p:nvPr>
            <p:ph type="sldNum" sz="quarter" idx="12"/>
          </p:nvPr>
        </p:nvSpPr>
        <p:spPr>
          <a:xfrm>
            <a:off x="10795363" y="6423914"/>
            <a:ext cx="1052510" cy="365125"/>
          </a:xfrm>
        </p:spPr>
        <p:txBody>
          <a:bodyPr rtlCol="0"/>
          <a:lstStyle/>
          <a:p>
            <a:pPr rtl="0"/>
            <a:fld id="{F603CDE5-C1D8-4EDD-870F-A498BAFA520F}" type="slidenum">
              <a:rPr lang="en-US" altLang="zh-CN" noProof="0" smtClean="0"/>
              <a:t>‹#›</a:t>
            </a:fld>
            <a:endParaRPr lang="zh-CN" altLang="en-US" noProof="0" dirty="0"/>
          </a:p>
        </p:txBody>
      </p:sp>
      <p:sp>
        <p:nvSpPr>
          <p:cNvPr id="10" name="页脚占位符 5">
            <a:extLst>
              <a:ext uri="{FF2B5EF4-FFF2-40B4-BE49-F238E27FC236}">
                <a16:creationId xmlns:a16="http://schemas.microsoft.com/office/drawing/2014/main" id="{94036C93-814B-4155-A748-7731CA60AC88}"/>
              </a:ext>
            </a:extLst>
          </p:cNvPr>
          <p:cNvSpPr>
            <a:spLocks noGrp="1"/>
          </p:cNvSpPr>
          <p:nvPr>
            <p:ph type="ftr" sz="quarter" idx="11"/>
          </p:nvPr>
        </p:nvSpPr>
        <p:spPr>
          <a:xfrm>
            <a:off x="355101" y="6423914"/>
            <a:ext cx="6818262" cy="365125"/>
          </a:xfrm>
        </p:spPr>
        <p:txBody>
          <a:bodyPr rtlCol="0"/>
          <a:lstStyle/>
          <a:p>
            <a:pPr algn="l" rtl="0"/>
            <a:r>
              <a:rPr lang="zh-CN" altLang="en-US" noProof="0" dirty="0"/>
              <a:t>授课</a:t>
            </a:r>
          </a:p>
        </p:txBody>
      </p:sp>
      <p:sp>
        <p:nvSpPr>
          <p:cNvPr id="11" name="长方形 10">
            <a:extLst>
              <a:ext uri="{FF2B5EF4-FFF2-40B4-BE49-F238E27FC236}">
                <a16:creationId xmlns:a16="http://schemas.microsoft.com/office/drawing/2014/main" id="{DA4EE69F-D906-40FA-8109-46DF1B1A16FA}"/>
              </a:ext>
            </a:extLst>
          </p:cNvPr>
          <p:cNvSpPr>
            <a:spLocks noChangeAspect="1"/>
          </p:cNvSpPr>
          <p:nvPr userDrawn="1"/>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标题 1">
            <a:extLst>
              <a:ext uri="{FF2B5EF4-FFF2-40B4-BE49-F238E27FC236}">
                <a16:creationId xmlns:a16="http://schemas.microsoft.com/office/drawing/2014/main" id="{7DC41C5E-3615-4EA8-B8E6-E2B196256B1C}"/>
              </a:ext>
            </a:extLst>
          </p:cNvPr>
          <p:cNvSpPr>
            <a:spLocks noGrp="1"/>
          </p:cNvSpPr>
          <p:nvPr>
            <p:ph type="title"/>
          </p:nvPr>
        </p:nvSpPr>
        <p:spPr>
          <a:xfrm>
            <a:off x="581193" y="729658"/>
            <a:ext cx="11029616" cy="988332"/>
          </a:xfrm>
        </p:spPr>
        <p:txBody>
          <a:bodyPr rtlCol="0"/>
          <a:lstStyle>
            <a:lvl1pPr>
              <a:defRPr>
                <a:solidFill>
                  <a:schemeClr val="bg1"/>
                </a:solidFill>
              </a:defRPr>
            </a:lvl1pPr>
          </a:lstStyle>
          <a:p>
            <a:pPr rtl="0"/>
            <a:r>
              <a:rPr lang="zh-CN" altLang="en-US" noProof="0"/>
              <a:t>单击此处编辑母版标题样式</a:t>
            </a:r>
            <a:endParaRPr lang="zh-CN" altLang="en-US" noProof="0" dirty="0"/>
          </a:p>
        </p:txBody>
      </p:sp>
      <p:sp>
        <p:nvSpPr>
          <p:cNvPr id="13" name="文本占位符 2">
            <a:extLst>
              <a:ext uri="{FF2B5EF4-FFF2-40B4-BE49-F238E27FC236}">
                <a16:creationId xmlns:a16="http://schemas.microsoft.com/office/drawing/2014/main" id="{9555D9C2-1EA2-4557-9496-E7AEA7A128B8}"/>
              </a:ext>
            </a:extLst>
          </p:cNvPr>
          <p:cNvSpPr>
            <a:spLocks noGrp="1"/>
          </p:cNvSpPr>
          <p:nvPr>
            <p:ph type="body" idx="1"/>
          </p:nvPr>
        </p:nvSpPr>
        <p:spPr>
          <a:xfrm>
            <a:off x="887219" y="2250892"/>
            <a:ext cx="5087075" cy="536005"/>
          </a:xfrm>
        </p:spPr>
        <p:txBody>
          <a:bodyPr rtlCol="0"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4" name="内容占位符 3">
            <a:extLst>
              <a:ext uri="{FF2B5EF4-FFF2-40B4-BE49-F238E27FC236}">
                <a16:creationId xmlns:a16="http://schemas.microsoft.com/office/drawing/2014/main" id="{A464C6A4-3497-4DA5-945D-7A771E383ACF}"/>
              </a:ext>
            </a:extLst>
          </p:cNvPr>
          <p:cNvSpPr>
            <a:spLocks noGrp="1"/>
          </p:cNvSpPr>
          <p:nvPr>
            <p:ph sz="half" idx="2"/>
          </p:nvPr>
        </p:nvSpPr>
        <p:spPr>
          <a:xfrm>
            <a:off x="581194" y="2926052"/>
            <a:ext cx="5393100" cy="2934999"/>
          </a:xfrm>
        </p:spPr>
        <p:txBody>
          <a:bodyPr rtlCol="0" anchor="t">
            <a:normAutofit/>
          </a:body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15" name="文本占位符 4">
            <a:extLst>
              <a:ext uri="{FF2B5EF4-FFF2-40B4-BE49-F238E27FC236}">
                <a16:creationId xmlns:a16="http://schemas.microsoft.com/office/drawing/2014/main" id="{91C3F39A-C070-4EEB-9285-4EFBEE5FB54A}"/>
              </a:ext>
            </a:extLst>
          </p:cNvPr>
          <p:cNvSpPr>
            <a:spLocks noGrp="1"/>
          </p:cNvSpPr>
          <p:nvPr>
            <p:ph type="body" sz="quarter" idx="3"/>
          </p:nvPr>
        </p:nvSpPr>
        <p:spPr>
          <a:xfrm>
            <a:off x="6523735" y="2250892"/>
            <a:ext cx="5087073" cy="553373"/>
          </a:xfrm>
        </p:spPr>
        <p:txBody>
          <a:bodyPr rtlCol="0"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6" name="内容占位符 5">
            <a:extLst>
              <a:ext uri="{FF2B5EF4-FFF2-40B4-BE49-F238E27FC236}">
                <a16:creationId xmlns:a16="http://schemas.microsoft.com/office/drawing/2014/main" id="{07E4AC67-32FA-4B42-9340-5E57C82F7437}"/>
              </a:ext>
            </a:extLst>
          </p:cNvPr>
          <p:cNvSpPr>
            <a:spLocks noGrp="1"/>
          </p:cNvSpPr>
          <p:nvPr>
            <p:ph sz="quarter" idx="4"/>
          </p:nvPr>
        </p:nvSpPr>
        <p:spPr>
          <a:xfrm>
            <a:off x="6217709" y="2926052"/>
            <a:ext cx="5393100" cy="2934999"/>
          </a:xfrm>
        </p:spPr>
        <p:txBody>
          <a:bodyPr rtlCol="0" anchor="t">
            <a:normAutofit/>
          </a:body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Tree>
    <p:extLst>
      <p:ext uri="{BB962C8B-B14F-4D97-AF65-F5344CB8AC3E}">
        <p14:creationId xmlns:p14="http://schemas.microsoft.com/office/powerpoint/2010/main" val="1193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5F22525-79A2-451F-9944-47D4183A4515}"/>
              </a:ext>
            </a:extLst>
          </p:cNvPr>
          <p:cNvSpPr>
            <a:spLocks noGrp="1"/>
          </p:cNvSpPr>
          <p:nvPr>
            <p:ph type="dt" sz="half" idx="10"/>
          </p:nvPr>
        </p:nvSpPr>
        <p:spPr>
          <a:xfrm>
            <a:off x="7605951" y="6423914"/>
            <a:ext cx="2844799" cy="365125"/>
          </a:xfrm>
        </p:spPr>
        <p:txBody>
          <a:bodyPr rtlCol="0"/>
          <a:lstStyle/>
          <a:p>
            <a:pPr rtl="0"/>
            <a:fld id="{CC70038A-739E-4BBC-ABB7-1C417D4B26FE}" type="datetime1">
              <a:rPr lang="zh-CN" altLang="en-US" noProof="0" smtClean="0"/>
              <a:t>2023/2/28</a:t>
            </a:fld>
            <a:endParaRPr lang="zh-CN" altLang="en-US" noProof="0" dirty="0"/>
          </a:p>
        </p:txBody>
      </p:sp>
      <p:sp>
        <p:nvSpPr>
          <p:cNvPr id="5" name="灯片编号占位符 4">
            <a:extLst>
              <a:ext uri="{FF2B5EF4-FFF2-40B4-BE49-F238E27FC236}">
                <a16:creationId xmlns:a16="http://schemas.microsoft.com/office/drawing/2014/main" id="{8B9B8C25-AF44-4D9D-A667-69D9A92B1C59}"/>
              </a:ext>
            </a:extLst>
          </p:cNvPr>
          <p:cNvSpPr>
            <a:spLocks noGrp="1"/>
          </p:cNvSpPr>
          <p:nvPr>
            <p:ph type="sldNum" sz="quarter" idx="12"/>
          </p:nvPr>
        </p:nvSpPr>
        <p:spPr>
          <a:xfrm>
            <a:off x="10795363" y="6423914"/>
            <a:ext cx="1052510" cy="365125"/>
          </a:xfrm>
        </p:spPr>
        <p:txBody>
          <a:bodyPr rtlCol="0"/>
          <a:lstStyle/>
          <a:p>
            <a:pPr rtl="0"/>
            <a:fld id="{F603CDE5-C1D8-4EDD-870F-A498BAFA520F}" type="slidenum">
              <a:rPr lang="en-US" altLang="zh-CN" noProof="0" smtClean="0"/>
              <a:t>‹#›</a:t>
            </a:fld>
            <a:endParaRPr lang="zh-CN" altLang="en-US" noProof="0" dirty="0"/>
          </a:p>
        </p:txBody>
      </p:sp>
      <p:sp>
        <p:nvSpPr>
          <p:cNvPr id="6" name="页脚占位符 5">
            <a:extLst>
              <a:ext uri="{FF2B5EF4-FFF2-40B4-BE49-F238E27FC236}">
                <a16:creationId xmlns:a16="http://schemas.microsoft.com/office/drawing/2014/main" id="{EFF54790-C8AC-4CF8-8E89-80C5C90F3A17}"/>
              </a:ext>
            </a:extLst>
          </p:cNvPr>
          <p:cNvSpPr>
            <a:spLocks noGrp="1"/>
          </p:cNvSpPr>
          <p:nvPr>
            <p:ph type="ftr" sz="quarter" idx="11"/>
          </p:nvPr>
        </p:nvSpPr>
        <p:spPr>
          <a:xfrm>
            <a:off x="355101" y="6423914"/>
            <a:ext cx="6818262" cy="365125"/>
          </a:xfrm>
        </p:spPr>
        <p:txBody>
          <a:bodyPr rtlCol="0"/>
          <a:lstStyle/>
          <a:p>
            <a:pPr algn="l" rtl="0"/>
            <a:r>
              <a:rPr lang="zh-CN" altLang="en-US" noProof="0" dirty="0"/>
              <a:t>授课</a:t>
            </a:r>
          </a:p>
        </p:txBody>
      </p:sp>
      <p:sp>
        <p:nvSpPr>
          <p:cNvPr id="7" name="矩形 6">
            <a:extLst>
              <a:ext uri="{FF2B5EF4-FFF2-40B4-BE49-F238E27FC236}">
                <a16:creationId xmlns:a16="http://schemas.microsoft.com/office/drawing/2014/main" id="{0020220C-6241-4A3B-9017-445FC82876DD}"/>
              </a:ext>
            </a:extLst>
          </p:cNvPr>
          <p:cNvSpPr>
            <a:spLocks noChangeAspect="1"/>
          </p:cNvSpPr>
          <p:nvPr userDrawn="1"/>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标题 1">
            <a:extLst>
              <a:ext uri="{FF2B5EF4-FFF2-40B4-BE49-F238E27FC236}">
                <a16:creationId xmlns:a16="http://schemas.microsoft.com/office/drawing/2014/main" id="{12206A44-565D-4C18-8891-86387B90115A}"/>
              </a:ext>
            </a:extLst>
          </p:cNvPr>
          <p:cNvSpPr>
            <a:spLocks noGrp="1"/>
          </p:cNvSpPr>
          <p:nvPr>
            <p:ph type="title"/>
          </p:nvPr>
        </p:nvSpPr>
        <p:spPr>
          <a:xfrm>
            <a:off x="575894" y="729658"/>
            <a:ext cx="11029616" cy="988332"/>
          </a:xfrm>
        </p:spPr>
        <p:txBody>
          <a:bodyPr rtlCol="0"/>
          <a:lstStyle>
            <a:lvl1pPr>
              <a:defRPr>
                <a:solidFill>
                  <a:schemeClr val="bg1"/>
                </a:solidFill>
              </a:defRPr>
            </a:lvl1pPr>
          </a:lstStyle>
          <a:p>
            <a:pPr rtl="0"/>
            <a:r>
              <a:rPr lang="zh-CN" altLang="en-US" noProof="0"/>
              <a:t>单击此处编辑母版标题样式</a:t>
            </a:r>
            <a:endParaRPr lang="zh-CN" altLang="en-US" noProof="0" dirty="0"/>
          </a:p>
        </p:txBody>
      </p:sp>
    </p:spTree>
    <p:extLst>
      <p:ext uri="{BB962C8B-B14F-4D97-AF65-F5344CB8AC3E}">
        <p14:creationId xmlns:p14="http://schemas.microsoft.com/office/powerpoint/2010/main" val="2300412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A4B42F-2C80-4037-BF8E-C209D59D9300}"/>
              </a:ext>
            </a:extLst>
          </p:cNvPr>
          <p:cNvSpPr>
            <a:spLocks noGrp="1"/>
          </p:cNvSpPr>
          <p:nvPr>
            <p:ph type="dt" sz="half" idx="10"/>
          </p:nvPr>
        </p:nvSpPr>
        <p:spPr>
          <a:xfrm>
            <a:off x="7605951" y="6427627"/>
            <a:ext cx="2844799" cy="365125"/>
          </a:xfrm>
        </p:spPr>
        <p:txBody>
          <a:bodyPr rtlCol="0"/>
          <a:lstStyle/>
          <a:p>
            <a:pPr rtl="0"/>
            <a:fld id="{278E0DC2-4709-49AD-ADCD-B98BDBA40BB2}" type="datetime1">
              <a:rPr lang="zh-CN" altLang="en-US" noProof="0" smtClean="0"/>
              <a:t>2023/2/28</a:t>
            </a:fld>
            <a:endParaRPr lang="zh-CN" altLang="en-US" noProof="0" dirty="0"/>
          </a:p>
        </p:txBody>
      </p:sp>
      <p:sp>
        <p:nvSpPr>
          <p:cNvPr id="4" name="灯片编号占位符 3">
            <a:extLst>
              <a:ext uri="{FF2B5EF4-FFF2-40B4-BE49-F238E27FC236}">
                <a16:creationId xmlns:a16="http://schemas.microsoft.com/office/drawing/2014/main" id="{78E56474-3A38-4097-8649-FAF662D8CFF7}"/>
              </a:ext>
            </a:extLst>
          </p:cNvPr>
          <p:cNvSpPr>
            <a:spLocks noGrp="1"/>
          </p:cNvSpPr>
          <p:nvPr>
            <p:ph type="sldNum" sz="quarter" idx="12"/>
          </p:nvPr>
        </p:nvSpPr>
        <p:spPr>
          <a:xfrm>
            <a:off x="10795363" y="6427627"/>
            <a:ext cx="1052510" cy="365125"/>
          </a:xfrm>
        </p:spPr>
        <p:txBody>
          <a:bodyPr rtlCol="0"/>
          <a:lstStyle/>
          <a:p>
            <a:pPr rtl="0"/>
            <a:fld id="{F603CDE5-C1D8-4EDD-870F-A498BAFA520F}" type="slidenum">
              <a:rPr lang="en-US" altLang="zh-CN" noProof="0" smtClean="0"/>
              <a:t>‹#›</a:t>
            </a:fld>
            <a:endParaRPr lang="zh-CN" altLang="en-US" noProof="0" dirty="0"/>
          </a:p>
        </p:txBody>
      </p:sp>
      <p:sp>
        <p:nvSpPr>
          <p:cNvPr id="5" name="页脚占位符 5">
            <a:extLst>
              <a:ext uri="{FF2B5EF4-FFF2-40B4-BE49-F238E27FC236}">
                <a16:creationId xmlns:a16="http://schemas.microsoft.com/office/drawing/2014/main" id="{FF907DD0-6A5F-4994-AB77-82E297226896}"/>
              </a:ext>
            </a:extLst>
          </p:cNvPr>
          <p:cNvSpPr>
            <a:spLocks noGrp="1"/>
          </p:cNvSpPr>
          <p:nvPr>
            <p:ph type="ftr" sz="quarter" idx="11"/>
          </p:nvPr>
        </p:nvSpPr>
        <p:spPr>
          <a:xfrm>
            <a:off x="355101" y="6427627"/>
            <a:ext cx="6818262" cy="365125"/>
          </a:xfrm>
        </p:spPr>
        <p:txBody>
          <a:bodyPr rtlCol="0"/>
          <a:lstStyle/>
          <a:p>
            <a:pPr algn="l" rtl="0"/>
            <a:r>
              <a:rPr lang="zh-CN" altLang="en-US" noProof="0" dirty="0"/>
              <a:t>授课</a:t>
            </a:r>
          </a:p>
        </p:txBody>
      </p:sp>
    </p:spTree>
    <p:extLst>
      <p:ext uri="{BB962C8B-B14F-4D97-AF65-F5344CB8AC3E}">
        <p14:creationId xmlns:p14="http://schemas.microsoft.com/office/powerpoint/2010/main" val="2902114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带标题的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B11BF3AA-AA64-40B2-94AA-20312968771D}"/>
              </a:ext>
            </a:extLst>
          </p:cNvPr>
          <p:cNvSpPr>
            <a:spLocks noGrp="1"/>
          </p:cNvSpPr>
          <p:nvPr>
            <p:ph type="dt" sz="half" idx="10"/>
          </p:nvPr>
        </p:nvSpPr>
        <p:spPr>
          <a:xfrm>
            <a:off x="7605951" y="6423914"/>
            <a:ext cx="2844799" cy="365125"/>
          </a:xfrm>
        </p:spPr>
        <p:txBody>
          <a:bodyPr rtlCol="0"/>
          <a:lstStyle/>
          <a:p>
            <a:pPr rtl="0"/>
            <a:fld id="{735A1710-B52F-4025-A4AD-6C6922321BBC}" type="datetime1">
              <a:rPr lang="zh-CN" altLang="en-US" noProof="0" smtClean="0"/>
              <a:t>2023/2/28</a:t>
            </a:fld>
            <a:endParaRPr lang="zh-CN" altLang="en-US" noProof="0" dirty="0"/>
          </a:p>
        </p:txBody>
      </p:sp>
      <p:sp>
        <p:nvSpPr>
          <p:cNvPr id="7" name="灯片编号占位符 6">
            <a:extLst>
              <a:ext uri="{FF2B5EF4-FFF2-40B4-BE49-F238E27FC236}">
                <a16:creationId xmlns:a16="http://schemas.microsoft.com/office/drawing/2014/main" id="{E1444EA1-5452-4A23-B72D-9B65C311F2FC}"/>
              </a:ext>
            </a:extLst>
          </p:cNvPr>
          <p:cNvSpPr>
            <a:spLocks noGrp="1"/>
          </p:cNvSpPr>
          <p:nvPr>
            <p:ph type="sldNum" sz="quarter" idx="12"/>
          </p:nvPr>
        </p:nvSpPr>
        <p:spPr>
          <a:xfrm>
            <a:off x="10795363" y="6423914"/>
            <a:ext cx="1052510" cy="365125"/>
          </a:xfrm>
        </p:spPr>
        <p:txBody>
          <a:bodyPr rtlCol="0"/>
          <a:lstStyle/>
          <a:p>
            <a:pPr rtl="0"/>
            <a:fld id="{F603CDE5-C1D8-4EDD-870F-A498BAFA520F}" type="slidenum">
              <a:rPr lang="en-US" altLang="zh-CN" noProof="0" smtClean="0"/>
              <a:t>‹#›</a:t>
            </a:fld>
            <a:endParaRPr lang="zh-CN" altLang="en-US" noProof="0" dirty="0"/>
          </a:p>
        </p:txBody>
      </p:sp>
      <p:sp>
        <p:nvSpPr>
          <p:cNvPr id="8" name="页脚占位符 5">
            <a:extLst>
              <a:ext uri="{FF2B5EF4-FFF2-40B4-BE49-F238E27FC236}">
                <a16:creationId xmlns:a16="http://schemas.microsoft.com/office/drawing/2014/main" id="{3A5BB48A-749C-4DBB-8723-91ACE9CEA73E}"/>
              </a:ext>
            </a:extLst>
          </p:cNvPr>
          <p:cNvSpPr>
            <a:spLocks noGrp="1"/>
          </p:cNvSpPr>
          <p:nvPr>
            <p:ph type="ftr" sz="quarter" idx="11"/>
          </p:nvPr>
        </p:nvSpPr>
        <p:spPr>
          <a:xfrm>
            <a:off x="355101" y="6423914"/>
            <a:ext cx="6818262" cy="365125"/>
          </a:xfrm>
        </p:spPr>
        <p:txBody>
          <a:bodyPr rtlCol="0"/>
          <a:lstStyle/>
          <a:p>
            <a:pPr algn="l" rtl="0"/>
            <a:r>
              <a:rPr lang="zh-CN" altLang="en-US" noProof="0" dirty="0"/>
              <a:t>授课</a:t>
            </a:r>
          </a:p>
        </p:txBody>
      </p:sp>
      <p:sp>
        <p:nvSpPr>
          <p:cNvPr id="9" name="矩形 8">
            <a:extLst>
              <a:ext uri="{FF2B5EF4-FFF2-40B4-BE49-F238E27FC236}">
                <a16:creationId xmlns:a16="http://schemas.microsoft.com/office/drawing/2014/main" id="{24F70AE1-0373-4B8E-9C6F-A87681145315}"/>
              </a:ext>
            </a:extLst>
          </p:cNvPr>
          <p:cNvSpPr>
            <a:spLocks noChangeAspect="1"/>
          </p:cNvSpPr>
          <p:nvPr userDrawn="1"/>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标题 1">
            <a:extLst>
              <a:ext uri="{FF2B5EF4-FFF2-40B4-BE49-F238E27FC236}">
                <a16:creationId xmlns:a16="http://schemas.microsoft.com/office/drawing/2014/main" id="{A4CFD6FA-0DEF-4E30-82DA-0BAB26B41E5B}"/>
              </a:ext>
            </a:extLst>
          </p:cNvPr>
          <p:cNvSpPr>
            <a:spLocks noGrp="1"/>
          </p:cNvSpPr>
          <p:nvPr>
            <p:ph type="title"/>
          </p:nvPr>
        </p:nvSpPr>
        <p:spPr>
          <a:xfrm>
            <a:off x="581192" y="5262296"/>
            <a:ext cx="4909445" cy="689514"/>
          </a:xfrm>
        </p:spPr>
        <p:txBody>
          <a:bodyPr rtlCol="0" anchor="ctr"/>
          <a:lstStyle>
            <a:lvl1pPr algn="l">
              <a:defRPr sz="2000" b="0">
                <a:solidFill>
                  <a:schemeClr val="accent1">
                    <a:lumMod val="50000"/>
                  </a:schemeClr>
                </a:solidFill>
              </a:defRPr>
            </a:lvl1pPr>
          </a:lstStyle>
          <a:p>
            <a:pPr rtl="0"/>
            <a:r>
              <a:rPr lang="zh-CN" altLang="en-US" noProof="0"/>
              <a:t>单击此处编辑母版标题样式</a:t>
            </a:r>
            <a:endParaRPr lang="zh-CN" altLang="en-US" noProof="0" dirty="0"/>
          </a:p>
        </p:txBody>
      </p:sp>
      <p:sp>
        <p:nvSpPr>
          <p:cNvPr id="11" name="内容占位符 2">
            <a:extLst>
              <a:ext uri="{FF2B5EF4-FFF2-40B4-BE49-F238E27FC236}">
                <a16:creationId xmlns:a16="http://schemas.microsoft.com/office/drawing/2014/main" id="{C01EE411-05BB-43B4-BF85-4222430030F4}"/>
              </a:ext>
            </a:extLst>
          </p:cNvPr>
          <p:cNvSpPr>
            <a:spLocks noGrp="1"/>
          </p:cNvSpPr>
          <p:nvPr>
            <p:ph idx="1"/>
          </p:nvPr>
        </p:nvSpPr>
        <p:spPr>
          <a:xfrm>
            <a:off x="447816" y="601200"/>
            <a:ext cx="11292840" cy="4204800"/>
          </a:xfrm>
        </p:spPr>
        <p:txBody>
          <a:bodyPr rtlCol="0"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12" name="文本占位符 3">
            <a:extLst>
              <a:ext uri="{FF2B5EF4-FFF2-40B4-BE49-F238E27FC236}">
                <a16:creationId xmlns:a16="http://schemas.microsoft.com/office/drawing/2014/main" id="{7C2A48C1-57D3-4A3D-B843-6ACC41EEE8E6}"/>
              </a:ext>
            </a:extLst>
          </p:cNvPr>
          <p:cNvSpPr>
            <a:spLocks noGrp="1"/>
          </p:cNvSpPr>
          <p:nvPr>
            <p:ph type="body" sz="half" idx="2"/>
          </p:nvPr>
        </p:nvSpPr>
        <p:spPr>
          <a:xfrm>
            <a:off x="5740823" y="5262296"/>
            <a:ext cx="5869987" cy="689515"/>
          </a:xfrm>
        </p:spPr>
        <p:txBody>
          <a:bodyPr rtlCol="0"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Tree>
    <p:extLst>
      <p:ext uri="{BB962C8B-B14F-4D97-AF65-F5344CB8AC3E}">
        <p14:creationId xmlns:p14="http://schemas.microsoft.com/office/powerpoint/2010/main" val="1402279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带标题的图片">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506B7143-9C17-4A62-9B23-F2717C500886}"/>
              </a:ext>
            </a:extLst>
          </p:cNvPr>
          <p:cNvSpPr>
            <a:spLocks noGrp="1"/>
          </p:cNvSpPr>
          <p:nvPr>
            <p:ph type="dt" sz="half" idx="10"/>
          </p:nvPr>
        </p:nvSpPr>
        <p:spPr>
          <a:xfrm>
            <a:off x="7605951" y="6423914"/>
            <a:ext cx="2844799" cy="365125"/>
          </a:xfrm>
        </p:spPr>
        <p:txBody>
          <a:bodyPr rtlCol="0"/>
          <a:lstStyle/>
          <a:p>
            <a:pPr rtl="0"/>
            <a:fld id="{F9BD7E85-6F55-4E6D-A1DE-1238E6637C26}" type="datetime1">
              <a:rPr lang="zh-CN" altLang="en-US" noProof="0" smtClean="0"/>
              <a:t>2023/2/28</a:t>
            </a:fld>
            <a:endParaRPr lang="zh-CN" altLang="en-US" noProof="0" dirty="0"/>
          </a:p>
        </p:txBody>
      </p:sp>
      <p:sp>
        <p:nvSpPr>
          <p:cNvPr id="7" name="灯片编号占位符 6">
            <a:extLst>
              <a:ext uri="{FF2B5EF4-FFF2-40B4-BE49-F238E27FC236}">
                <a16:creationId xmlns:a16="http://schemas.microsoft.com/office/drawing/2014/main" id="{7DD0075C-AB97-4D80-BF0E-6D96D0A8F963}"/>
              </a:ext>
            </a:extLst>
          </p:cNvPr>
          <p:cNvSpPr>
            <a:spLocks noGrp="1"/>
          </p:cNvSpPr>
          <p:nvPr>
            <p:ph type="sldNum" sz="quarter" idx="12"/>
          </p:nvPr>
        </p:nvSpPr>
        <p:spPr>
          <a:xfrm>
            <a:off x="10795363" y="6423914"/>
            <a:ext cx="1052510" cy="365125"/>
          </a:xfrm>
        </p:spPr>
        <p:txBody>
          <a:bodyPr rtlCol="0"/>
          <a:lstStyle/>
          <a:p>
            <a:pPr rtl="0"/>
            <a:fld id="{F603CDE5-C1D8-4EDD-870F-A498BAFA520F}" type="slidenum">
              <a:rPr lang="en-US" altLang="zh-CN" noProof="0" smtClean="0"/>
              <a:t>‹#›</a:t>
            </a:fld>
            <a:endParaRPr lang="zh-CN" altLang="en-US" noProof="0" dirty="0"/>
          </a:p>
        </p:txBody>
      </p:sp>
      <p:sp>
        <p:nvSpPr>
          <p:cNvPr id="8" name="页脚占位符 5">
            <a:extLst>
              <a:ext uri="{FF2B5EF4-FFF2-40B4-BE49-F238E27FC236}">
                <a16:creationId xmlns:a16="http://schemas.microsoft.com/office/drawing/2014/main" id="{D740D193-BF72-46A1-AFE9-DA960BABE465}"/>
              </a:ext>
            </a:extLst>
          </p:cNvPr>
          <p:cNvSpPr>
            <a:spLocks noGrp="1"/>
          </p:cNvSpPr>
          <p:nvPr>
            <p:ph type="ftr" sz="quarter" idx="11"/>
          </p:nvPr>
        </p:nvSpPr>
        <p:spPr>
          <a:xfrm>
            <a:off x="355101" y="6423914"/>
            <a:ext cx="6818262" cy="365125"/>
          </a:xfrm>
        </p:spPr>
        <p:txBody>
          <a:bodyPr rtlCol="0"/>
          <a:lstStyle/>
          <a:p>
            <a:pPr algn="l" rtl="0"/>
            <a:r>
              <a:rPr lang="zh-CN" altLang="en-US" noProof="0" dirty="0"/>
              <a:t>授课</a:t>
            </a:r>
          </a:p>
        </p:txBody>
      </p:sp>
      <p:sp>
        <p:nvSpPr>
          <p:cNvPr id="9" name="标题 1">
            <a:extLst>
              <a:ext uri="{FF2B5EF4-FFF2-40B4-BE49-F238E27FC236}">
                <a16:creationId xmlns:a16="http://schemas.microsoft.com/office/drawing/2014/main" id="{F47352EA-4890-4FE1-97BD-8CCB09F58794}"/>
              </a:ext>
            </a:extLst>
          </p:cNvPr>
          <p:cNvSpPr>
            <a:spLocks noGrp="1"/>
          </p:cNvSpPr>
          <p:nvPr>
            <p:ph type="title"/>
          </p:nvPr>
        </p:nvSpPr>
        <p:spPr>
          <a:xfrm>
            <a:off x="581193" y="4693389"/>
            <a:ext cx="11029616" cy="566738"/>
          </a:xfrm>
        </p:spPr>
        <p:txBody>
          <a:bodyPr rtlCol="0" anchor="b">
            <a:normAutofit/>
          </a:bodyPr>
          <a:lstStyle>
            <a:lvl1pPr algn="l">
              <a:defRPr sz="2400" b="0">
                <a:solidFill>
                  <a:schemeClr val="accent1"/>
                </a:solidFill>
              </a:defRPr>
            </a:lvl1pPr>
          </a:lstStyle>
          <a:p>
            <a:pPr rtl="0"/>
            <a:r>
              <a:rPr lang="zh-CN" altLang="en-US" noProof="0"/>
              <a:t>单击此处编辑母版标题样式</a:t>
            </a:r>
            <a:endParaRPr lang="zh-CN" altLang="en-US" noProof="0" dirty="0"/>
          </a:p>
        </p:txBody>
      </p:sp>
      <p:sp>
        <p:nvSpPr>
          <p:cNvPr id="10" name="图片占位符 2">
            <a:extLst>
              <a:ext uri="{FF2B5EF4-FFF2-40B4-BE49-F238E27FC236}">
                <a16:creationId xmlns:a16="http://schemas.microsoft.com/office/drawing/2014/main" id="{EEBAE269-6AC1-4BFB-8694-696AFD04DC84}"/>
              </a:ext>
            </a:extLst>
          </p:cNvPr>
          <p:cNvSpPr>
            <a:spLocks noGrp="1" noChangeAspect="1"/>
          </p:cNvSpPr>
          <p:nvPr>
            <p:ph type="pic" idx="1"/>
          </p:nvPr>
        </p:nvSpPr>
        <p:spPr>
          <a:xfrm>
            <a:off x="447817" y="599725"/>
            <a:ext cx="11290859" cy="3557252"/>
          </a:xfrm>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zh-CN" altLang="en-US" noProof="0"/>
              <a:t>单击图标添加图片</a:t>
            </a:r>
            <a:endParaRPr lang="zh-CN" altLang="en-US" noProof="0" dirty="0"/>
          </a:p>
        </p:txBody>
      </p:sp>
      <p:sp>
        <p:nvSpPr>
          <p:cNvPr id="11" name="文本占位符 3">
            <a:extLst>
              <a:ext uri="{FF2B5EF4-FFF2-40B4-BE49-F238E27FC236}">
                <a16:creationId xmlns:a16="http://schemas.microsoft.com/office/drawing/2014/main" id="{F67E35A4-831E-477F-9962-C62C2A6492CD}"/>
              </a:ext>
            </a:extLst>
          </p:cNvPr>
          <p:cNvSpPr>
            <a:spLocks noGrp="1"/>
          </p:cNvSpPr>
          <p:nvPr>
            <p:ph type="body" sz="half" idx="2"/>
          </p:nvPr>
        </p:nvSpPr>
        <p:spPr>
          <a:xfrm>
            <a:off x="581192" y="5260127"/>
            <a:ext cx="11029617" cy="598671"/>
          </a:xfrm>
        </p:spPr>
        <p:txBody>
          <a:bodyPr rtlCol="0">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Tree>
    <p:extLst>
      <p:ext uri="{BB962C8B-B14F-4D97-AF65-F5344CB8AC3E}">
        <p14:creationId xmlns:p14="http://schemas.microsoft.com/office/powerpoint/2010/main" val="3008106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带描述文字的两张图片">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id="{79842E67-35F4-4EC2-B5B4-6D02111EDAD7}"/>
              </a:ext>
            </a:extLst>
          </p:cNvPr>
          <p:cNvSpPr>
            <a:spLocks noGrp="1"/>
          </p:cNvSpPr>
          <p:nvPr>
            <p:ph type="pic" idx="1"/>
          </p:nvPr>
        </p:nvSpPr>
        <p:spPr>
          <a:xfrm>
            <a:off x="4242275" y="641101"/>
            <a:ext cx="3702877" cy="5749461"/>
          </a:xfrm>
          <a:solidFill>
            <a:schemeClr val="bg1">
              <a:lumMod val="85000"/>
            </a:schemeClr>
          </a:solidFill>
        </p:spPr>
        <p:txBody>
          <a:bodyPr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10" name="图片占位符 2">
            <a:extLst>
              <a:ext uri="{FF2B5EF4-FFF2-40B4-BE49-F238E27FC236}">
                <a16:creationId xmlns:a16="http://schemas.microsoft.com/office/drawing/2014/main" id="{6553049D-F1F2-4E3C-B0A3-D2BCB35B18A8}"/>
              </a:ext>
            </a:extLst>
          </p:cNvPr>
          <p:cNvSpPr>
            <a:spLocks noGrp="1"/>
          </p:cNvSpPr>
          <p:nvPr>
            <p:ph type="pic" idx="13"/>
          </p:nvPr>
        </p:nvSpPr>
        <p:spPr>
          <a:xfrm>
            <a:off x="8047164" y="641101"/>
            <a:ext cx="3702877" cy="5749461"/>
          </a:xfrm>
          <a:solidFill>
            <a:schemeClr val="bg1">
              <a:lumMod val="85000"/>
            </a:schemeClr>
          </a:solidFill>
        </p:spPr>
        <p:txBody>
          <a:bodyPr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2" name="标题 1">
            <a:extLst>
              <a:ext uri="{FF2B5EF4-FFF2-40B4-BE49-F238E27FC236}">
                <a16:creationId xmlns:a16="http://schemas.microsoft.com/office/drawing/2014/main" id="{1791EB1F-E7C6-4FF7-BE74-BEF6056BACE4}"/>
              </a:ext>
            </a:extLst>
          </p:cNvPr>
          <p:cNvSpPr>
            <a:spLocks noGrp="1"/>
          </p:cNvSpPr>
          <p:nvPr>
            <p:ph type="title"/>
          </p:nvPr>
        </p:nvSpPr>
        <p:spPr>
          <a:xfrm>
            <a:off x="358529" y="457200"/>
            <a:ext cx="3790884" cy="1600200"/>
          </a:xfrm>
        </p:spPr>
        <p:txBody>
          <a:bodyPr rtlCol="0" anchor="b">
            <a:normAutofit/>
          </a:bodyPr>
          <a:lstStyle>
            <a:lvl1pPr>
              <a:defRPr sz="2800">
                <a:solidFill>
                  <a:schemeClr val="accent1">
                    <a:lumMod val="75000"/>
                  </a:schemeClr>
                </a:solidFill>
              </a:defRPr>
            </a:lvl1pPr>
          </a:lstStyle>
          <a:p>
            <a:pPr rtl="0"/>
            <a:r>
              <a:rPr lang="zh-CN" altLang="en-US" noProof="0"/>
              <a:t>单击此处编辑母版标题样式</a:t>
            </a:r>
            <a:endParaRPr lang="zh-CN" altLang="en-US" noProof="0" dirty="0"/>
          </a:p>
        </p:txBody>
      </p:sp>
      <p:sp>
        <p:nvSpPr>
          <p:cNvPr id="4" name="文本占位符 3">
            <a:extLst>
              <a:ext uri="{FF2B5EF4-FFF2-40B4-BE49-F238E27FC236}">
                <a16:creationId xmlns:a16="http://schemas.microsoft.com/office/drawing/2014/main" id="{9AC935A1-3DFF-457D-8C70-E337C3D84F5A}"/>
              </a:ext>
            </a:extLst>
          </p:cNvPr>
          <p:cNvSpPr>
            <a:spLocks noGrp="1"/>
          </p:cNvSpPr>
          <p:nvPr>
            <p:ph type="body" sz="half" idx="2"/>
          </p:nvPr>
        </p:nvSpPr>
        <p:spPr>
          <a:xfrm>
            <a:off x="358529" y="2057400"/>
            <a:ext cx="3790884" cy="3811588"/>
          </a:xfrm>
        </p:spPr>
        <p:txBody>
          <a:bodyPr rtlCol="0"/>
          <a:lstStyle>
            <a:lvl1pPr marL="216000" indent="-216000">
              <a:lnSpc>
                <a:spcPct val="90000"/>
              </a:lnSpc>
              <a:buFont typeface="Wingdings" panose="05000000000000000000" pitchFamily="2" charset="2"/>
              <a:buChar char="§"/>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zh-CN" altLang="en-US" noProof="0"/>
              <a:t>单击此处编辑母版文本样式</a:t>
            </a:r>
          </a:p>
        </p:txBody>
      </p:sp>
      <p:sp>
        <p:nvSpPr>
          <p:cNvPr id="5" name="日期占位符 4">
            <a:extLst>
              <a:ext uri="{FF2B5EF4-FFF2-40B4-BE49-F238E27FC236}">
                <a16:creationId xmlns:a16="http://schemas.microsoft.com/office/drawing/2014/main" id="{506B7143-9C17-4A62-9B23-F2717C500886}"/>
              </a:ext>
            </a:extLst>
          </p:cNvPr>
          <p:cNvSpPr>
            <a:spLocks noGrp="1"/>
          </p:cNvSpPr>
          <p:nvPr>
            <p:ph type="dt" sz="half" idx="10"/>
          </p:nvPr>
        </p:nvSpPr>
        <p:spPr>
          <a:xfrm>
            <a:off x="7605951" y="6423914"/>
            <a:ext cx="2844799" cy="365125"/>
          </a:xfrm>
        </p:spPr>
        <p:txBody>
          <a:bodyPr rtlCol="0"/>
          <a:lstStyle/>
          <a:p>
            <a:pPr rtl="0"/>
            <a:fld id="{557A0B61-6BC6-4181-ACF5-2A4A89DAD118}" type="datetime1">
              <a:rPr lang="zh-CN" altLang="en-US" noProof="0" smtClean="0"/>
              <a:t>2023/2/28</a:t>
            </a:fld>
            <a:endParaRPr lang="zh-CN" altLang="en-US" noProof="0" dirty="0"/>
          </a:p>
        </p:txBody>
      </p:sp>
      <p:sp>
        <p:nvSpPr>
          <p:cNvPr id="7" name="灯片编号占位符 6">
            <a:extLst>
              <a:ext uri="{FF2B5EF4-FFF2-40B4-BE49-F238E27FC236}">
                <a16:creationId xmlns:a16="http://schemas.microsoft.com/office/drawing/2014/main" id="{7DD0075C-AB97-4D80-BF0E-6D96D0A8F963}"/>
              </a:ext>
            </a:extLst>
          </p:cNvPr>
          <p:cNvSpPr>
            <a:spLocks noGrp="1"/>
          </p:cNvSpPr>
          <p:nvPr>
            <p:ph type="sldNum" sz="quarter" idx="12"/>
          </p:nvPr>
        </p:nvSpPr>
        <p:spPr>
          <a:xfrm>
            <a:off x="10795363" y="6423914"/>
            <a:ext cx="1052510" cy="365125"/>
          </a:xfrm>
        </p:spPr>
        <p:txBody>
          <a:bodyPr rtlCol="0"/>
          <a:lstStyle/>
          <a:p>
            <a:pPr rtl="0"/>
            <a:fld id="{F603CDE5-C1D8-4EDD-870F-A498BAFA520F}" type="slidenum">
              <a:rPr lang="en-US" altLang="zh-CN" noProof="0" smtClean="0"/>
              <a:t>‹#›</a:t>
            </a:fld>
            <a:endParaRPr lang="zh-CN" altLang="en-US" noProof="0" dirty="0"/>
          </a:p>
        </p:txBody>
      </p:sp>
      <p:sp>
        <p:nvSpPr>
          <p:cNvPr id="11" name="页脚占位符 5">
            <a:extLst>
              <a:ext uri="{FF2B5EF4-FFF2-40B4-BE49-F238E27FC236}">
                <a16:creationId xmlns:a16="http://schemas.microsoft.com/office/drawing/2014/main" id="{A620A17C-5577-4021-9044-146DC609ECC5}"/>
              </a:ext>
            </a:extLst>
          </p:cNvPr>
          <p:cNvSpPr>
            <a:spLocks noGrp="1"/>
          </p:cNvSpPr>
          <p:nvPr>
            <p:ph type="ftr" sz="quarter" idx="11"/>
          </p:nvPr>
        </p:nvSpPr>
        <p:spPr>
          <a:xfrm>
            <a:off x="355101" y="6423914"/>
            <a:ext cx="6818262" cy="365125"/>
          </a:xfrm>
        </p:spPr>
        <p:txBody>
          <a:bodyPr rtlCol="0"/>
          <a:lstStyle/>
          <a:p>
            <a:pPr algn="l" rtl="0"/>
            <a:r>
              <a:rPr lang="zh-CN" altLang="en-US" noProof="0" dirty="0"/>
              <a:t>授课</a:t>
            </a:r>
          </a:p>
        </p:txBody>
      </p:sp>
    </p:spTree>
    <p:extLst>
      <p:ext uri="{BB962C8B-B14F-4D97-AF65-F5344CB8AC3E}">
        <p14:creationId xmlns:p14="http://schemas.microsoft.com/office/powerpoint/2010/main" val="2686224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带描述文字的两张图片_1">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id="{79842E67-35F4-4EC2-B5B4-6D02111EDAD7}"/>
              </a:ext>
            </a:extLst>
          </p:cNvPr>
          <p:cNvSpPr>
            <a:spLocks noGrp="1"/>
          </p:cNvSpPr>
          <p:nvPr>
            <p:ph type="pic" idx="1"/>
          </p:nvPr>
        </p:nvSpPr>
        <p:spPr>
          <a:xfrm>
            <a:off x="441959" y="641101"/>
            <a:ext cx="3702877" cy="5749461"/>
          </a:xfrm>
          <a:solidFill>
            <a:schemeClr val="bg1">
              <a:lumMod val="85000"/>
            </a:schemeClr>
          </a:solidFill>
        </p:spPr>
        <p:txBody>
          <a:bodyPr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10" name="图片占位符 2">
            <a:extLst>
              <a:ext uri="{FF2B5EF4-FFF2-40B4-BE49-F238E27FC236}">
                <a16:creationId xmlns:a16="http://schemas.microsoft.com/office/drawing/2014/main" id="{6553049D-F1F2-4E3C-B0A3-D2BCB35B18A8}"/>
              </a:ext>
            </a:extLst>
          </p:cNvPr>
          <p:cNvSpPr>
            <a:spLocks noGrp="1"/>
          </p:cNvSpPr>
          <p:nvPr>
            <p:ph type="pic" idx="13"/>
          </p:nvPr>
        </p:nvSpPr>
        <p:spPr>
          <a:xfrm>
            <a:off x="8047164" y="641101"/>
            <a:ext cx="3702877" cy="5749461"/>
          </a:xfrm>
          <a:solidFill>
            <a:schemeClr val="bg1">
              <a:lumMod val="85000"/>
            </a:schemeClr>
          </a:solidFill>
        </p:spPr>
        <p:txBody>
          <a:bodyPr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2" name="标题 1">
            <a:extLst>
              <a:ext uri="{FF2B5EF4-FFF2-40B4-BE49-F238E27FC236}">
                <a16:creationId xmlns:a16="http://schemas.microsoft.com/office/drawing/2014/main" id="{1791EB1F-E7C6-4FF7-BE74-BEF6056BACE4}"/>
              </a:ext>
            </a:extLst>
          </p:cNvPr>
          <p:cNvSpPr>
            <a:spLocks noGrp="1"/>
          </p:cNvSpPr>
          <p:nvPr>
            <p:ph type="title"/>
          </p:nvPr>
        </p:nvSpPr>
        <p:spPr>
          <a:xfrm>
            <a:off x="4144457" y="457200"/>
            <a:ext cx="3790884" cy="1600200"/>
          </a:xfrm>
        </p:spPr>
        <p:txBody>
          <a:bodyPr rtlCol="0" anchor="b">
            <a:normAutofit/>
          </a:bodyPr>
          <a:lstStyle>
            <a:lvl1pPr>
              <a:defRPr sz="2800">
                <a:solidFill>
                  <a:schemeClr val="accent1">
                    <a:lumMod val="75000"/>
                  </a:schemeClr>
                </a:solidFill>
              </a:defRPr>
            </a:lvl1pPr>
          </a:lstStyle>
          <a:p>
            <a:pPr rtl="0"/>
            <a:r>
              <a:rPr lang="zh-CN" altLang="en-US" noProof="0"/>
              <a:t>单击此处编辑母版标题样式</a:t>
            </a:r>
            <a:endParaRPr lang="zh-CN" altLang="en-US" noProof="0" dirty="0"/>
          </a:p>
        </p:txBody>
      </p:sp>
      <p:sp>
        <p:nvSpPr>
          <p:cNvPr id="5" name="日期占位符 4">
            <a:extLst>
              <a:ext uri="{FF2B5EF4-FFF2-40B4-BE49-F238E27FC236}">
                <a16:creationId xmlns:a16="http://schemas.microsoft.com/office/drawing/2014/main" id="{506B7143-9C17-4A62-9B23-F2717C500886}"/>
              </a:ext>
            </a:extLst>
          </p:cNvPr>
          <p:cNvSpPr>
            <a:spLocks noGrp="1"/>
          </p:cNvSpPr>
          <p:nvPr>
            <p:ph type="dt" sz="half" idx="10"/>
          </p:nvPr>
        </p:nvSpPr>
        <p:spPr>
          <a:xfrm>
            <a:off x="7605951" y="6423914"/>
            <a:ext cx="2844799" cy="365125"/>
          </a:xfrm>
        </p:spPr>
        <p:txBody>
          <a:bodyPr rtlCol="0"/>
          <a:lstStyle/>
          <a:p>
            <a:pPr rtl="0"/>
            <a:fld id="{AECDEB88-DC48-4CCE-956B-B08051DE1764}" type="datetime1">
              <a:rPr lang="zh-CN" altLang="en-US" noProof="0" smtClean="0"/>
              <a:t>2023/2/28</a:t>
            </a:fld>
            <a:endParaRPr lang="zh-CN" altLang="en-US" noProof="0" dirty="0"/>
          </a:p>
        </p:txBody>
      </p:sp>
      <p:sp>
        <p:nvSpPr>
          <p:cNvPr id="7" name="灯片编号占位符 6">
            <a:extLst>
              <a:ext uri="{FF2B5EF4-FFF2-40B4-BE49-F238E27FC236}">
                <a16:creationId xmlns:a16="http://schemas.microsoft.com/office/drawing/2014/main" id="{7DD0075C-AB97-4D80-BF0E-6D96D0A8F963}"/>
              </a:ext>
            </a:extLst>
          </p:cNvPr>
          <p:cNvSpPr>
            <a:spLocks noGrp="1"/>
          </p:cNvSpPr>
          <p:nvPr>
            <p:ph type="sldNum" sz="quarter" idx="12"/>
          </p:nvPr>
        </p:nvSpPr>
        <p:spPr>
          <a:xfrm>
            <a:off x="10795363" y="6423914"/>
            <a:ext cx="1052510" cy="365125"/>
          </a:xfrm>
        </p:spPr>
        <p:txBody>
          <a:bodyPr rtlCol="0"/>
          <a:lstStyle/>
          <a:p>
            <a:pPr rtl="0"/>
            <a:fld id="{F603CDE5-C1D8-4EDD-870F-A498BAFA520F}" type="slidenum">
              <a:rPr lang="en-US" altLang="zh-CN" noProof="0" smtClean="0"/>
              <a:t>‹#›</a:t>
            </a:fld>
            <a:endParaRPr lang="zh-CN" altLang="en-US" noProof="0" dirty="0"/>
          </a:p>
        </p:txBody>
      </p:sp>
      <p:sp>
        <p:nvSpPr>
          <p:cNvPr id="11" name="内容占位符 8">
            <a:extLst>
              <a:ext uri="{FF2B5EF4-FFF2-40B4-BE49-F238E27FC236}">
                <a16:creationId xmlns:a16="http://schemas.microsoft.com/office/drawing/2014/main" id="{8C645043-BE6A-4D32-ACA9-AB593DA6BC9F}"/>
              </a:ext>
            </a:extLst>
          </p:cNvPr>
          <p:cNvSpPr>
            <a:spLocks noGrp="1"/>
          </p:cNvSpPr>
          <p:nvPr>
            <p:ph sz="quarter" idx="14"/>
          </p:nvPr>
        </p:nvSpPr>
        <p:spPr>
          <a:xfrm>
            <a:off x="4144457" y="2057400"/>
            <a:ext cx="3791456" cy="3862388"/>
          </a:xfrm>
        </p:spPr>
        <p:txBody>
          <a:bodyPr rtlCol="0"/>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12" name="页脚占位符 5">
            <a:extLst>
              <a:ext uri="{FF2B5EF4-FFF2-40B4-BE49-F238E27FC236}">
                <a16:creationId xmlns:a16="http://schemas.microsoft.com/office/drawing/2014/main" id="{3D444C08-6A3A-4BFB-9494-43F3DE33E919}"/>
              </a:ext>
            </a:extLst>
          </p:cNvPr>
          <p:cNvSpPr>
            <a:spLocks noGrp="1"/>
          </p:cNvSpPr>
          <p:nvPr>
            <p:ph type="ftr" sz="quarter" idx="11"/>
          </p:nvPr>
        </p:nvSpPr>
        <p:spPr>
          <a:xfrm>
            <a:off x="355101" y="6423914"/>
            <a:ext cx="6818262" cy="365125"/>
          </a:xfrm>
        </p:spPr>
        <p:txBody>
          <a:bodyPr rtlCol="0"/>
          <a:lstStyle/>
          <a:p>
            <a:pPr algn="l" rtl="0"/>
            <a:r>
              <a:rPr lang="zh-CN" altLang="en-US" noProof="0" dirty="0"/>
              <a:t>授课</a:t>
            </a:r>
          </a:p>
        </p:txBody>
      </p:sp>
    </p:spTree>
    <p:extLst>
      <p:ext uri="{BB962C8B-B14F-4D97-AF65-F5344CB8AC3E}">
        <p14:creationId xmlns:p14="http://schemas.microsoft.com/office/powerpoint/2010/main" val="1445521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accent1"/>
                </a:solidFill>
                <a:latin typeface="Microsoft YaHei UI" panose="020B0503020204020204" pitchFamily="34" charset="-122"/>
                <a:ea typeface="Microsoft YaHei UI" panose="020B0503020204020204" pitchFamily="34" charset="-122"/>
              </a:defRPr>
            </a:lvl1pPr>
          </a:lstStyle>
          <a:p>
            <a:fld id="{416291CD-0555-404C-9CA7-953333C7F6D5}" type="datetime1">
              <a:rPr lang="zh-CN" altLang="en-US" noProof="0" smtClean="0"/>
              <a:t>2023/2/28</a:t>
            </a:fld>
            <a:endParaRPr lang="zh-CN" altLang="en-US" noProof="0" dirty="0"/>
          </a:p>
        </p:txBody>
      </p:sp>
      <p:sp>
        <p:nvSpPr>
          <p:cNvPr id="5" name="页脚占位符 4"/>
          <p:cNvSpPr>
            <a:spLocks noGrp="1"/>
          </p:cNvSpPr>
          <p:nvPr>
            <p:ph type="ftr" sz="quarter" idx="3"/>
          </p:nvPr>
        </p:nvSpPr>
        <p:spPr>
          <a:xfrm>
            <a:off x="484940" y="6423914"/>
            <a:ext cx="6917210" cy="365125"/>
          </a:xfrm>
          <a:prstGeom prst="rect">
            <a:avLst/>
          </a:prstGeom>
        </p:spPr>
        <p:txBody>
          <a:bodyPr vert="horz" lIns="91440" tIns="45720" rIns="91440" bIns="45720" rtlCol="0" anchor="ctr"/>
          <a:lstStyle>
            <a:lvl1pPr algn="l">
              <a:defRPr sz="900" cap="all">
                <a:solidFill>
                  <a:schemeClr val="accent1"/>
                </a:solidFill>
                <a:latin typeface="Microsoft YaHei UI" panose="020B0503020204020204" pitchFamily="34" charset="-122"/>
                <a:ea typeface="Microsoft YaHei UI" panose="020B0503020204020204" pitchFamily="34" charset="-122"/>
              </a:defRPr>
            </a:lvl1pPr>
          </a:lstStyle>
          <a:p>
            <a:r>
              <a:rPr lang="zh-CN" altLang="en-US" noProof="0" dirty="0"/>
              <a:t>授课</a:t>
            </a:r>
          </a:p>
        </p:txBody>
      </p:sp>
      <p:sp>
        <p:nvSpPr>
          <p:cNvPr id="6" name="幻灯片编号占位符 5"/>
          <p:cNvSpPr>
            <a:spLocks noGrp="1"/>
          </p:cNvSpPr>
          <p:nvPr>
            <p:ph type="sldNum" sz="quarter" idx="4"/>
          </p:nvPr>
        </p:nvSpPr>
        <p:spPr>
          <a:xfrm>
            <a:off x="10795363" y="6423914"/>
            <a:ext cx="1052510" cy="365125"/>
          </a:xfrm>
          <a:prstGeom prst="rect">
            <a:avLst/>
          </a:prstGeom>
        </p:spPr>
        <p:txBody>
          <a:bodyPr vert="horz" lIns="91440" tIns="45720" rIns="91440" bIns="45720" rtlCol="0" anchor="ctr"/>
          <a:lstStyle>
            <a:lvl1pPr algn="r">
              <a:defRPr sz="900">
                <a:solidFill>
                  <a:schemeClr val="accent1"/>
                </a:solidFill>
                <a:latin typeface="Microsoft YaHei UI" panose="020B0503020204020204" pitchFamily="34" charset="-122"/>
                <a:ea typeface="Microsoft YaHei UI" panose="020B0503020204020204" pitchFamily="34" charset="-122"/>
              </a:defRPr>
            </a:lvl1pPr>
          </a:lstStyle>
          <a:p>
            <a:fld id="{3A98EE3D-8CD1-4C3F-BD1C-C98C9596463C}" type="slidenum">
              <a:rPr lang="en-US" altLang="zh-CN" noProof="0" smtClean="0"/>
              <a:pPr/>
              <a:t>‹#›</a:t>
            </a:fld>
            <a:endParaRPr lang="zh-CN" altLang="en-US" noProof="0" dirty="0"/>
          </a:p>
        </p:txBody>
      </p:sp>
      <p:sp>
        <p:nvSpPr>
          <p:cNvPr id="9" name="长方形 8"/>
          <p:cNvSpPr/>
          <p:nvPr/>
        </p:nvSpPr>
        <p:spPr>
          <a:xfrm>
            <a:off x="446534" y="455422"/>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长方形 9"/>
          <p:cNvSpPr/>
          <p:nvPr/>
        </p:nvSpPr>
        <p:spPr>
          <a:xfrm>
            <a:off x="8042147" y="456120"/>
            <a:ext cx="3703320" cy="93600"/>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矩形 10"/>
          <p:cNvSpPr/>
          <p:nvPr/>
        </p:nvSpPr>
        <p:spPr>
          <a:xfrm>
            <a:off x="4241830" y="456120"/>
            <a:ext cx="3703320" cy="93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93872371"/>
      </p:ext>
    </p:extLst>
  </p:cSld>
  <p:clrMap bg1="lt1" tx1="dk1" bg2="lt2" tx2="dk2" accent1="accent1" accent2="accent2" accent3="accent3" accent4="accent4" accent5="accent5" accent6="accent6" hlink="hlink" folHlink="folHlink"/>
  <p:sldLayoutIdLst>
    <p:sldLayoutId id="2147483714" r:id="rId1"/>
    <p:sldLayoutId id="2147483743" r:id="rId2"/>
    <p:sldLayoutId id="2147483734" r:id="rId3"/>
    <p:sldLayoutId id="2147483735" r:id="rId4"/>
    <p:sldLayoutId id="2147483736" r:id="rId5"/>
    <p:sldLayoutId id="2147483737" r:id="rId6"/>
    <p:sldLayoutId id="2147483738" r:id="rId7"/>
    <p:sldLayoutId id="2147483740" r:id="rId8"/>
    <p:sldLayoutId id="2147483741" r:id="rId9"/>
    <p:sldLayoutId id="2147483742" r:id="rId10"/>
    <p:sldLayoutId id="2147483739" r:id="rId11"/>
    <p:sldLayoutId id="2147483744" r:id="rId12"/>
    <p:sldLayoutId id="2147483745" r:id="rId13"/>
    <p:sldLayoutId id="2147483746" r:id="rId14"/>
    <p:sldLayoutId id="2147483747" r:id="rId15"/>
    <p:sldLayoutId id="2147483748" r:id="rId16"/>
  </p:sldLayoutIdLst>
  <p:hf hdr="0" dt="0"/>
  <p:txStyles>
    <p:titleStyle>
      <a:lvl1pPr algn="l" defTabSz="457200" rtl="0" eaLnBrk="1" latinLnBrk="0" hangingPunct="1">
        <a:spcBef>
          <a:spcPct val="0"/>
        </a:spcBef>
        <a:buNone/>
        <a:defRPr sz="2800" b="0" kern="1200" cap="all">
          <a:solidFill>
            <a:schemeClr val="tx1">
              <a:lumMod val="75000"/>
              <a:lumOff val="25000"/>
            </a:schemeClr>
          </a:solidFill>
          <a:latin typeface="Microsoft YaHei UI" panose="020B0503020204020204" pitchFamily="34" charset="-122"/>
          <a:ea typeface="Microsoft YaHei UI" panose="020B0503020204020204" pitchFamily="34" charset="-122"/>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vle.cam.ac.uk/course/view.php?id=138501&amp;sectionid=1927021" TargetMode="External"/><Relationship Id="rId1" Type="http://schemas.openxmlformats.org/officeDocument/2006/relationships/slideLayout" Target="../slideLayouts/slideLayout5.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16.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43.jpe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49.emf"/></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5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53.jpe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1" descr="cambridgeâçå¾çæç´¢ç»æ">
            <a:extLst>
              <a:ext uri="{FF2B5EF4-FFF2-40B4-BE49-F238E27FC236}">
                <a16:creationId xmlns:a16="http://schemas.microsoft.com/office/drawing/2014/main" id="{851A469A-B09A-423C-9D03-E90699ECFA41}"/>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40300" y="0"/>
            <a:ext cx="7251700" cy="7001193"/>
          </a:xfrm>
          <a:prstGeom prst="rect">
            <a:avLst/>
          </a:prstGeom>
          <a:noFill/>
          <a:ln>
            <a:noFill/>
          </a:ln>
        </p:spPr>
      </p:pic>
      <p:sp>
        <p:nvSpPr>
          <p:cNvPr id="17" name="矩形 16">
            <a:extLst>
              <a:ext uri="{FF2B5EF4-FFF2-40B4-BE49-F238E27FC236}">
                <a16:creationId xmlns:a16="http://schemas.microsoft.com/office/drawing/2014/main" id="{F19B2729-D830-4F6A-A50E-F0E33C24DF1D}"/>
              </a:ext>
            </a:extLst>
          </p:cNvPr>
          <p:cNvSpPr/>
          <p:nvPr/>
        </p:nvSpPr>
        <p:spPr>
          <a:xfrm>
            <a:off x="4949828" y="100"/>
            <a:ext cx="6964316" cy="7144386"/>
          </a:xfrm>
          <a:prstGeom prst="rect">
            <a:avLst/>
          </a:prstGeom>
          <a:gradFill>
            <a:gsLst>
              <a:gs pos="0">
                <a:srgbClr val="D4E5D5"/>
              </a:gs>
              <a:gs pos="100000">
                <a:schemeClr val="bg1">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77856" y="50"/>
            <a:ext cx="8286438" cy="7144485"/>
            <a:chOff x="-916" y="-226"/>
            <a:chExt cx="12546" cy="11721"/>
          </a:xfrm>
        </p:grpSpPr>
        <p:sp>
          <p:nvSpPr>
            <p:cNvPr id="5" name="矩形 4"/>
            <p:cNvSpPr/>
            <p:nvPr/>
          </p:nvSpPr>
          <p:spPr>
            <a:xfrm>
              <a:off x="-916" y="-226"/>
              <a:ext cx="8761" cy="1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13500000">
              <a:off x="3769" y="1850"/>
              <a:ext cx="8153" cy="756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a:extLst>
              <a:ext uri="{FF2B5EF4-FFF2-40B4-BE49-F238E27FC236}">
                <a16:creationId xmlns:a16="http://schemas.microsoft.com/office/drawing/2014/main" id="{33642441-FC01-4303-ACD5-0A821097563C}"/>
              </a:ext>
            </a:extLst>
          </p:cNvPr>
          <p:cNvSpPr txBox="1"/>
          <p:nvPr/>
        </p:nvSpPr>
        <p:spPr>
          <a:xfrm>
            <a:off x="179942" y="2579033"/>
            <a:ext cx="8697403" cy="1135054"/>
          </a:xfrm>
          <a:prstGeom prst="rect">
            <a:avLst/>
          </a:prstGeom>
          <a:noFill/>
        </p:spPr>
        <p:txBody>
          <a:bodyPr wrap="square" rtlCol="0">
            <a:spAutoFit/>
          </a:bodyPr>
          <a:lstStyle/>
          <a:p>
            <a:pPr>
              <a:lnSpc>
                <a:spcPct val="150000"/>
              </a:lnSpc>
            </a:pPr>
            <a:r>
              <a:rPr lang="zh-CN" altLang="en-US" sz="2400" b="1" dirty="0">
                <a:solidFill>
                  <a:schemeClr val="tx1">
                    <a:lumMod val="65000"/>
                    <a:lumOff val="35000"/>
                  </a:schemeClr>
                </a:solidFill>
                <a:latin typeface="微软雅黑" panose="020B0503020204020204" charset="-122"/>
                <a:ea typeface="微软雅黑" panose="020B0503020204020204" charset="-122"/>
              </a:rPr>
              <a:t>“从北京到剑桥</a:t>
            </a:r>
            <a:r>
              <a:rPr lang="en-US" altLang="zh-CN" sz="2400" b="1" dirty="0">
                <a:solidFill>
                  <a:schemeClr val="tx1">
                    <a:lumMod val="65000"/>
                    <a:lumOff val="35000"/>
                  </a:schemeClr>
                </a:solidFill>
                <a:latin typeface="微软雅黑" panose="020B0503020204020204" charset="-122"/>
                <a:ea typeface="微软雅黑" panose="020B0503020204020204" charset="-122"/>
              </a:rPr>
              <a:t>—</a:t>
            </a:r>
            <a:r>
              <a:rPr lang="zh-CN" altLang="en-US" sz="2400" b="1" dirty="0">
                <a:solidFill>
                  <a:schemeClr val="tx1">
                    <a:lumMod val="65000"/>
                    <a:lumOff val="35000"/>
                  </a:schemeClr>
                </a:solidFill>
                <a:latin typeface="微软雅黑" panose="020B0503020204020204" charset="-122"/>
                <a:ea typeface="微软雅黑" panose="020B0503020204020204" charset="-122"/>
              </a:rPr>
              <a:t>商业创新的前世今生”</a:t>
            </a:r>
            <a:endParaRPr lang="en-GB" altLang="zh-CN" sz="2400" b="1" dirty="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2400" b="1" dirty="0">
                <a:solidFill>
                  <a:schemeClr val="tx1">
                    <a:lumMod val="65000"/>
                    <a:lumOff val="35000"/>
                  </a:schemeClr>
                </a:solidFill>
                <a:latin typeface="微软雅黑" panose="020B0503020204020204" charset="-122"/>
                <a:ea typeface="微软雅黑" panose="020B0503020204020204" charset="-122"/>
              </a:rPr>
              <a:t>   剑桥大学夏令营微留学项目</a:t>
            </a:r>
          </a:p>
        </p:txBody>
      </p:sp>
      <p:grpSp>
        <p:nvGrpSpPr>
          <p:cNvPr id="24" name="组合 23">
            <a:extLst>
              <a:ext uri="{FF2B5EF4-FFF2-40B4-BE49-F238E27FC236}">
                <a16:creationId xmlns:a16="http://schemas.microsoft.com/office/drawing/2014/main" id="{87790452-BA99-4B4C-9F03-A9B2FDB55060}"/>
              </a:ext>
            </a:extLst>
          </p:cNvPr>
          <p:cNvGrpSpPr/>
          <p:nvPr/>
        </p:nvGrpSpPr>
        <p:grpSpPr>
          <a:xfrm>
            <a:off x="325182" y="5439751"/>
            <a:ext cx="827219" cy="226423"/>
            <a:chOff x="287383" y="5503817"/>
            <a:chExt cx="827219" cy="226423"/>
          </a:xfrm>
        </p:grpSpPr>
        <p:sp>
          <p:nvSpPr>
            <p:cNvPr id="25" name="椭圆 24">
              <a:extLst>
                <a:ext uri="{FF2B5EF4-FFF2-40B4-BE49-F238E27FC236}">
                  <a16:creationId xmlns:a16="http://schemas.microsoft.com/office/drawing/2014/main" id="{4A5BDCC5-8B4F-491A-9704-9979FA3BF42A}"/>
                </a:ext>
              </a:extLst>
            </p:cNvPr>
            <p:cNvSpPr/>
            <p:nvPr/>
          </p:nvSpPr>
          <p:spPr>
            <a:xfrm>
              <a:off x="287383" y="5503817"/>
              <a:ext cx="226423" cy="226423"/>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9608A35-1078-42EA-AA9A-53678F7D1823}"/>
                </a:ext>
              </a:extLst>
            </p:cNvPr>
            <p:cNvSpPr/>
            <p:nvPr/>
          </p:nvSpPr>
          <p:spPr>
            <a:xfrm>
              <a:off x="587781" y="5503817"/>
              <a:ext cx="226423" cy="22642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79C57D0D-F234-4629-874B-9CAF21FC5A2B}"/>
                </a:ext>
              </a:extLst>
            </p:cNvPr>
            <p:cNvSpPr/>
            <p:nvPr/>
          </p:nvSpPr>
          <p:spPr>
            <a:xfrm>
              <a:off x="888179" y="5503817"/>
              <a:ext cx="226423" cy="22642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圆角矩形 14"/>
          <p:cNvSpPr/>
          <p:nvPr/>
        </p:nvSpPr>
        <p:spPr>
          <a:xfrm>
            <a:off x="738791" y="4026599"/>
            <a:ext cx="3314366" cy="599581"/>
          </a:xfrm>
          <a:prstGeom prst="roundRect">
            <a:avLst>
              <a:gd name="adj" fmla="val 50000"/>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b="1" dirty="0">
                <a:solidFill>
                  <a:srgbClr val="465359"/>
                </a:solidFill>
              </a:rPr>
              <a:t>研究主题：商业创新创业的历史和当下</a:t>
            </a:r>
            <a:endParaRPr lang="en-US" altLang="zh-CN" sz="1200" b="1" dirty="0">
              <a:solidFill>
                <a:srgbClr val="465359"/>
              </a:solidFill>
            </a:endParaRPr>
          </a:p>
        </p:txBody>
      </p:sp>
      <p:sp>
        <p:nvSpPr>
          <p:cNvPr id="3" name="花纹">
            <a:extLst>
              <a:ext uri="{FF2B5EF4-FFF2-40B4-BE49-F238E27FC236}">
                <a16:creationId xmlns:a16="http://schemas.microsoft.com/office/drawing/2014/main" id="{63987AB0-9BA7-BBE1-A87C-D56BFB89C68B}"/>
              </a:ext>
            </a:extLst>
          </p:cNvPr>
          <p:cNvSpPr/>
          <p:nvPr/>
        </p:nvSpPr>
        <p:spPr bwMode="auto">
          <a:xfrm>
            <a:off x="7602112" y="3146560"/>
            <a:ext cx="914400" cy="91440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rgbClr val="D4E5D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菱形 5">
            <a:extLst>
              <a:ext uri="{FF2B5EF4-FFF2-40B4-BE49-F238E27FC236}">
                <a16:creationId xmlns:a16="http://schemas.microsoft.com/office/drawing/2014/main" id="{B57F4357-E6C6-8EDA-C0B9-CA37CD1601AF}"/>
              </a:ext>
            </a:extLst>
          </p:cNvPr>
          <p:cNvSpPr/>
          <p:nvPr/>
        </p:nvSpPr>
        <p:spPr>
          <a:xfrm>
            <a:off x="7325569" y="2881129"/>
            <a:ext cx="1467485" cy="1445261"/>
          </a:xfrm>
          <a:prstGeom prst="diamond">
            <a:avLst/>
          </a:prstGeom>
          <a:noFill/>
          <a:ln w="38100">
            <a:solidFill>
              <a:srgbClr val="D4E5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769211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773A293-C810-4083-A305-CEB619D74BDF}"/>
              </a:ext>
            </a:extLst>
          </p:cNvPr>
          <p:cNvSpPr/>
          <p:nvPr/>
        </p:nvSpPr>
        <p:spPr>
          <a:xfrm>
            <a:off x="-42506" y="3345963"/>
            <a:ext cx="12191997" cy="4127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8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9">
            <a:extLst>
              <a:ext uri="{FF2B5EF4-FFF2-40B4-BE49-F238E27FC236}">
                <a16:creationId xmlns:a16="http://schemas.microsoft.com/office/drawing/2014/main" id="{D2D1AA14-838F-4F2A-BB90-A75BF4D2E30A}"/>
              </a:ext>
            </a:extLst>
          </p:cNvPr>
          <p:cNvSpPr/>
          <p:nvPr/>
        </p:nvSpPr>
        <p:spPr>
          <a:xfrm>
            <a:off x="142861" y="2677288"/>
            <a:ext cx="5717365" cy="4410006"/>
          </a:xfrm>
          <a:prstGeom prst="rect">
            <a:avLst/>
          </a:prstGeom>
          <a:noFill/>
        </p:spPr>
        <p:txBody>
          <a:bodyPr wrap="square">
            <a:spAutoFit/>
          </a:bodyPr>
          <a:lstStyle/>
          <a:p>
            <a:pPr>
              <a:lnSpc>
                <a:spcPct val="150000"/>
              </a:lnSpc>
            </a:pP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Prof. David Stillwell, Judge Business School, </a:t>
            </a:r>
          </a:p>
          <a:p>
            <a:pPr>
              <a:lnSpc>
                <a:spcPct val="150000"/>
              </a:lnSpc>
            </a:pP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University of Cambridge</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171450" indent="-171450" algn="l">
              <a:buFont typeface="Arial" panose="020B0604020202020204" pitchFamily="34" charset="0"/>
              <a:buChar char="•"/>
            </a:pPr>
            <a:r>
              <a:rPr lang="en-GB" altLang="zh-CN" sz="1200" dirty="0">
                <a:solidFill>
                  <a:srgbClr val="171717"/>
                </a:solidFill>
                <a:latin typeface="myriad-pro"/>
              </a:rPr>
              <a:t>Professor of Computational Social Science, Academic Director of the Psychometrics Centre</a:t>
            </a:r>
          </a:p>
          <a:p>
            <a:pPr marL="171450" indent="-171450" algn="l">
              <a:buFont typeface="Arial" panose="020B0604020202020204" pitchFamily="34" charset="0"/>
              <a:buChar char="•"/>
            </a:pPr>
            <a:r>
              <a:rPr lang="en-GB" altLang="zh-CN" sz="1200" dirty="0">
                <a:solidFill>
                  <a:srgbClr val="171717"/>
                </a:solidFill>
                <a:latin typeface="myriad-pro"/>
              </a:rPr>
              <a:t>Research Interests: Psychometrics; psychology; decision-making; social networks.</a:t>
            </a:r>
          </a:p>
          <a:p>
            <a:pPr algn="l"/>
            <a:r>
              <a:rPr lang="en-GB" altLang="zh-CN" sz="1200" dirty="0">
                <a:solidFill>
                  <a:srgbClr val="171717"/>
                </a:solidFill>
                <a:latin typeface="myriad-pro"/>
              </a:rPr>
              <a:t>     Subject group: Organisational Behaviour</a:t>
            </a:r>
            <a:endParaRPr lang="en-GB" altLang="zh-CN" sz="1200" b="0" i="0" dirty="0">
              <a:solidFill>
                <a:srgbClr val="171717"/>
              </a:solidFill>
              <a:effectLst/>
              <a:latin typeface="myriad-pro"/>
            </a:endParaRPr>
          </a:p>
          <a:p>
            <a:pPr marL="171450" indent="-171450">
              <a:lnSpc>
                <a:spcPct val="150000"/>
              </a:lnSpc>
              <a:buFont typeface="Arial" panose="020B0604020202020204" pitchFamily="34" charset="0"/>
              <a:buChar char="•"/>
            </a:pPr>
            <a:r>
              <a:rPr lang="en-GB" altLang="zh-CN" sz="1200" b="0" i="0" dirty="0">
                <a:solidFill>
                  <a:srgbClr val="171717"/>
                </a:solidFill>
                <a:effectLst/>
                <a:latin typeface="myriad-pro"/>
              </a:rPr>
              <a:t>Cambridge Judge Business School Teaching Award, 2022</a:t>
            </a:r>
          </a:p>
          <a:p>
            <a:pPr marL="171450" indent="-171450">
              <a:lnSpc>
                <a:spcPct val="150000"/>
              </a:lnSpc>
              <a:buFont typeface="Arial" panose="020B0604020202020204" pitchFamily="34" charset="0"/>
              <a:buChar char="•"/>
            </a:pPr>
            <a:r>
              <a:rPr lang="en-GB" altLang="zh-CN" sz="1200" b="0" i="0" dirty="0">
                <a:solidFill>
                  <a:srgbClr val="171717"/>
                </a:solidFill>
                <a:effectLst/>
                <a:latin typeface="myriad-pro"/>
              </a:rPr>
              <a:t>David’s research uses big data to understand psychology. He published papers showing using social media data from millions of consenting individuals to show that the computer can predict a user’s personality as accurately as their spouse can. Follow-up research found that personalising an advert to the recipient’s psychology is more effective than generic ads.</a:t>
            </a:r>
          </a:p>
          <a:p>
            <a:pPr marL="171450" indent="-171450">
              <a:lnSpc>
                <a:spcPct val="150000"/>
              </a:lnSpc>
              <a:buFont typeface="Arial" panose="020B0604020202020204" pitchFamily="34" charset="0"/>
              <a:buChar char="•"/>
            </a:pPr>
            <a:r>
              <a:rPr lang="en-GB" altLang="zh-CN" sz="1200" b="0" i="0" dirty="0">
                <a:solidFill>
                  <a:srgbClr val="171717"/>
                </a:solidFill>
                <a:effectLst/>
                <a:latin typeface="myriad-pro"/>
              </a:rPr>
              <a:t>David does consultancy on the topics of psychometrics, people analytics, and big data. He has worked on projects with companies including Amazon Payments, Barclays, Hilton Hotels, RBS, Shell, and Ubisoft.</a:t>
            </a:r>
          </a:p>
          <a:p>
            <a:pPr marL="285750" indent="-285750">
              <a:lnSpc>
                <a:spcPct val="150000"/>
              </a:lnSpc>
              <a:buFont typeface="Arial" panose="020B0604020202020204" pitchFamily="34" charset="0"/>
              <a:buChar char="•"/>
            </a:pP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90" name="组合 89">
            <a:extLst>
              <a:ext uri="{FF2B5EF4-FFF2-40B4-BE49-F238E27FC236}">
                <a16:creationId xmlns:a16="http://schemas.microsoft.com/office/drawing/2014/main" id="{0F5EC7A2-7C4A-422A-8DA4-6B256BBF8E0F}"/>
              </a:ext>
            </a:extLst>
          </p:cNvPr>
          <p:cNvGrpSpPr/>
          <p:nvPr/>
        </p:nvGrpSpPr>
        <p:grpSpPr>
          <a:xfrm>
            <a:off x="1065275" y="1733541"/>
            <a:ext cx="4373493" cy="800419"/>
            <a:chOff x="1391122" y="1573101"/>
            <a:chExt cx="3018458" cy="800419"/>
          </a:xfrm>
          <a:solidFill>
            <a:srgbClr val="EBFFE3"/>
          </a:solidFill>
        </p:grpSpPr>
        <p:sp>
          <p:nvSpPr>
            <p:cNvPr id="6" name="矩形 5">
              <a:extLst>
                <a:ext uri="{FF2B5EF4-FFF2-40B4-BE49-F238E27FC236}">
                  <a16:creationId xmlns:a16="http://schemas.microsoft.com/office/drawing/2014/main" id="{2FC30905-7540-4192-AAC8-5E57C2293B1D}"/>
                </a:ext>
              </a:extLst>
            </p:cNvPr>
            <p:cNvSpPr/>
            <p:nvPr/>
          </p:nvSpPr>
          <p:spPr>
            <a:xfrm>
              <a:off x="1391122" y="1573101"/>
              <a:ext cx="3018458" cy="8004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11">
              <a:extLst>
                <a:ext uri="{FF2B5EF4-FFF2-40B4-BE49-F238E27FC236}">
                  <a16:creationId xmlns:a16="http://schemas.microsoft.com/office/drawing/2014/main" id="{CF07B13E-7996-45D2-B30B-BAB38AB269F9}"/>
                </a:ext>
              </a:extLst>
            </p:cNvPr>
            <p:cNvSpPr txBox="1"/>
            <p:nvPr/>
          </p:nvSpPr>
          <p:spPr>
            <a:xfrm>
              <a:off x="1443679"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91" name="组合 90">
            <a:extLst>
              <a:ext uri="{FF2B5EF4-FFF2-40B4-BE49-F238E27FC236}">
                <a16:creationId xmlns:a16="http://schemas.microsoft.com/office/drawing/2014/main" id="{C04DA1F9-1C29-4E5D-85A6-A4315120417F}"/>
              </a:ext>
            </a:extLst>
          </p:cNvPr>
          <p:cNvGrpSpPr/>
          <p:nvPr/>
        </p:nvGrpSpPr>
        <p:grpSpPr>
          <a:xfrm>
            <a:off x="5439628" y="1739159"/>
            <a:ext cx="6504722" cy="800418"/>
            <a:chOff x="1391122" y="1573102"/>
            <a:chExt cx="5729680" cy="800418"/>
          </a:xfrm>
          <a:solidFill>
            <a:srgbClr val="EBFFE3"/>
          </a:solidFill>
        </p:grpSpPr>
        <p:sp>
          <p:nvSpPr>
            <p:cNvPr id="92" name="矩形 91">
              <a:extLst>
                <a:ext uri="{FF2B5EF4-FFF2-40B4-BE49-F238E27FC236}">
                  <a16:creationId xmlns:a16="http://schemas.microsoft.com/office/drawing/2014/main" id="{0E714FD9-65C5-4EDB-B82D-ACB8BDED5F2A}"/>
                </a:ext>
              </a:extLst>
            </p:cNvPr>
            <p:cNvSpPr/>
            <p:nvPr/>
          </p:nvSpPr>
          <p:spPr>
            <a:xfrm>
              <a:off x="1391122" y="1573102"/>
              <a:ext cx="5729680" cy="80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11">
              <a:extLst>
                <a:ext uri="{FF2B5EF4-FFF2-40B4-BE49-F238E27FC236}">
                  <a16:creationId xmlns:a16="http://schemas.microsoft.com/office/drawing/2014/main" id="{65E921F2-33FB-41BF-8BBC-5F51438C201E}"/>
                </a:ext>
              </a:extLst>
            </p:cNvPr>
            <p:cNvSpPr txBox="1"/>
            <p:nvPr/>
          </p:nvSpPr>
          <p:spPr>
            <a:xfrm>
              <a:off x="1456277"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96" name="文本框 11">
            <a:extLst>
              <a:ext uri="{FF2B5EF4-FFF2-40B4-BE49-F238E27FC236}">
                <a16:creationId xmlns:a16="http://schemas.microsoft.com/office/drawing/2014/main" id="{8BCAB560-9A88-40BC-AEEB-66DCF2D3CC97}"/>
              </a:ext>
            </a:extLst>
          </p:cNvPr>
          <p:cNvSpPr txBox="1"/>
          <p:nvPr/>
        </p:nvSpPr>
        <p:spPr>
          <a:xfrm>
            <a:off x="10427823" y="2588777"/>
            <a:ext cx="1721664" cy="307777"/>
          </a:xfrm>
          <a:prstGeom prst="rect">
            <a:avLst/>
          </a:prstGeom>
          <a:no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4" name="文本框 103">
            <a:extLst>
              <a:ext uri="{FF2B5EF4-FFF2-40B4-BE49-F238E27FC236}">
                <a16:creationId xmlns:a16="http://schemas.microsoft.com/office/drawing/2014/main" id="{FD273A7C-178D-4158-AA8C-16DE642FEC6D}"/>
              </a:ext>
            </a:extLst>
          </p:cNvPr>
          <p:cNvSpPr txBox="1"/>
          <p:nvPr/>
        </p:nvSpPr>
        <p:spPr>
          <a:xfrm>
            <a:off x="2175582" y="24696"/>
            <a:ext cx="7755819" cy="461665"/>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项目授课导师</a:t>
            </a:r>
          </a:p>
        </p:txBody>
      </p:sp>
      <p:pic>
        <p:nvPicPr>
          <p:cNvPr id="2" name="Picture 2" descr="David Stillwell">
            <a:extLst>
              <a:ext uri="{FF2B5EF4-FFF2-40B4-BE49-F238E27FC236}">
                <a16:creationId xmlns:a16="http://schemas.microsoft.com/office/drawing/2014/main" id="{5176D2F0-1AEA-9123-23AF-97F83685820C}"/>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4070" y="587491"/>
            <a:ext cx="2050084" cy="2001285"/>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Lionel Paolella.">
            <a:extLst>
              <a:ext uri="{FF2B5EF4-FFF2-40B4-BE49-F238E27FC236}">
                <a16:creationId xmlns:a16="http://schemas.microsoft.com/office/drawing/2014/main" id="{8A390225-CCF2-CF5D-7549-6B114EEA51B8}"/>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634139" y="513225"/>
            <a:ext cx="2167379" cy="2229440"/>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9">
            <a:extLst>
              <a:ext uri="{FF2B5EF4-FFF2-40B4-BE49-F238E27FC236}">
                <a16:creationId xmlns:a16="http://schemas.microsoft.com/office/drawing/2014/main" id="{1C360AAE-608C-D48D-C8E4-F012322239A7}"/>
              </a:ext>
            </a:extLst>
          </p:cNvPr>
          <p:cNvSpPr/>
          <p:nvPr/>
        </p:nvSpPr>
        <p:spPr>
          <a:xfrm>
            <a:off x="5860226" y="2732104"/>
            <a:ext cx="6188913" cy="5599674"/>
          </a:xfrm>
          <a:prstGeom prst="rect">
            <a:avLst/>
          </a:prstGeom>
        </p:spPr>
        <p:txBody>
          <a:bodyPr wrap="square">
            <a:spAutoFit/>
          </a:bodyPr>
          <a:lstStyle/>
          <a:p>
            <a:pPr>
              <a:lnSpc>
                <a:spcPct val="150000"/>
              </a:lnSpc>
            </a:pP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Associate Prof. </a:t>
            </a:r>
            <a:r>
              <a:rPr lang="en-GB" altLang="zh-CN" sz="1600" b="1" dirty="0">
                <a:solidFill>
                  <a:schemeClr val="tx1">
                    <a:lumMod val="65000"/>
                    <a:lumOff val="35000"/>
                  </a:schemeClr>
                </a:solidFill>
                <a:latin typeface="微软雅黑" panose="020B0503020204020204" charset="-122"/>
                <a:ea typeface="微软雅黑" panose="020B0503020204020204" charset="-122"/>
              </a:rPr>
              <a:t>Lionel Paolella</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 Judge Business School, University of Cambridge</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171450" indent="-171450">
              <a:lnSpc>
                <a:spcPct val="150000"/>
              </a:lnSpc>
              <a:buFont typeface="Arial" panose="020B0604020202020204" pitchFamily="34" charset="0"/>
              <a:buChar char="•"/>
            </a:pPr>
            <a:r>
              <a:rPr lang="en-GB" altLang="zh-CN" sz="1200" dirty="0">
                <a:solidFill>
                  <a:srgbClr val="171717"/>
                </a:solidFill>
                <a:latin typeface="myriad-pro"/>
              </a:rPr>
              <a:t>Associate Professor in Strategy &amp; Organisation, Affiliated Faculty at Harvard Law School (Center on Legal Profession).</a:t>
            </a:r>
            <a:endParaRPr lang="en-US" altLang="zh-CN" sz="1200" dirty="0">
              <a:solidFill>
                <a:srgbClr val="171717"/>
              </a:solidFill>
              <a:latin typeface="myriad-pro"/>
              <a:sym typeface="+mn-ea"/>
            </a:endParaRPr>
          </a:p>
          <a:p>
            <a:pPr marL="171450" indent="-171450">
              <a:lnSpc>
                <a:spcPct val="150000"/>
              </a:lnSpc>
              <a:buFont typeface="Arial" panose="020B0604020202020204" pitchFamily="34" charset="0"/>
              <a:buChar char="•"/>
            </a:pPr>
            <a:r>
              <a:rPr lang="en-GB" altLang="zh-CN" sz="1200" dirty="0">
                <a:solidFill>
                  <a:srgbClr val="171717"/>
                </a:solidFill>
                <a:latin typeface="myriad-pro"/>
              </a:rPr>
              <a:t>Research Interests: Strategy and economic sociology; organisation theory; categorisation; diversity, equity, inclusion; racial and gender diversity.</a:t>
            </a:r>
          </a:p>
          <a:p>
            <a:pPr marL="171450" indent="-171450">
              <a:lnSpc>
                <a:spcPct val="150000"/>
              </a:lnSpc>
              <a:buFont typeface="Arial" panose="020B0604020202020204" pitchFamily="34" charset="0"/>
              <a:buChar char="•"/>
            </a:pPr>
            <a:r>
              <a:rPr lang="en-GB" altLang="zh-CN" sz="1200" dirty="0">
                <a:solidFill>
                  <a:srgbClr val="171717"/>
                </a:solidFill>
                <a:latin typeface="myriad-pro"/>
              </a:rPr>
              <a:t>Judge Teaching Award in 2017, the MBA Faculty of the Year Award in 2018, and he has been listed among the Best 40 under 40 Professors by Poets and Quants in 2019.</a:t>
            </a:r>
          </a:p>
          <a:p>
            <a:pPr marL="171450" indent="-171450">
              <a:lnSpc>
                <a:spcPct val="150000"/>
              </a:lnSpc>
              <a:buFont typeface="Arial" panose="020B0604020202020204" pitchFamily="34" charset="0"/>
              <a:buChar char="•"/>
            </a:pPr>
            <a:r>
              <a:rPr lang="en-GB" altLang="zh-CN" sz="1200" dirty="0">
                <a:solidFill>
                  <a:srgbClr val="171717"/>
                </a:solidFill>
                <a:latin typeface="myriad-pro"/>
              </a:rPr>
              <a:t>Honours:</a:t>
            </a:r>
            <a:r>
              <a:rPr lang="en-GB" altLang="zh-CN" sz="1200" b="0" i="0" dirty="0">
                <a:solidFill>
                  <a:srgbClr val="171717"/>
                </a:solidFill>
                <a:effectLst/>
                <a:latin typeface="myriad-pro"/>
              </a:rPr>
              <a:t> Listed in the “Best 40 under 40 Professors”, </a:t>
            </a:r>
            <a:r>
              <a:rPr lang="en-GB" altLang="zh-CN" sz="1200" b="0" i="1" dirty="0">
                <a:solidFill>
                  <a:srgbClr val="171717"/>
                </a:solidFill>
                <a:effectLst/>
                <a:latin typeface="myriad-pro"/>
              </a:rPr>
              <a:t>Poets &amp; Quants</a:t>
            </a:r>
            <a:r>
              <a:rPr lang="en-GB" altLang="zh-CN" sz="1200" b="0" i="0" dirty="0">
                <a:solidFill>
                  <a:srgbClr val="171717"/>
                </a:solidFill>
                <a:effectLst/>
                <a:latin typeface="myriad-pro"/>
              </a:rPr>
              <a:t>, 2019</a:t>
            </a:r>
          </a:p>
          <a:p>
            <a:pPr algn="l"/>
            <a:r>
              <a:rPr lang="zh-CN" altLang="en-US" sz="1200" b="0" i="0" dirty="0">
                <a:solidFill>
                  <a:srgbClr val="171717"/>
                </a:solidFill>
                <a:effectLst/>
                <a:latin typeface="myriad-pro"/>
              </a:rPr>
              <a:t>      </a:t>
            </a:r>
            <a:r>
              <a:rPr lang="en-GB" altLang="zh-CN" sz="1200" b="0" i="0" dirty="0">
                <a:solidFill>
                  <a:srgbClr val="171717"/>
                </a:solidFill>
                <a:effectLst/>
                <a:latin typeface="myriad-pro"/>
              </a:rPr>
              <a:t>MBA Faculty of the Year Award as voted for by the Cambridge MBA class, 2018</a:t>
            </a:r>
          </a:p>
          <a:p>
            <a:pPr algn="l"/>
            <a:r>
              <a:rPr lang="zh-CN" altLang="en-US" sz="1200" b="0" i="0" dirty="0">
                <a:solidFill>
                  <a:srgbClr val="171717"/>
                </a:solidFill>
                <a:effectLst/>
                <a:latin typeface="myriad-pro"/>
              </a:rPr>
              <a:t>     </a:t>
            </a:r>
            <a:r>
              <a:rPr lang="en-GB" altLang="zh-CN" sz="1200" b="0" i="0" dirty="0">
                <a:solidFill>
                  <a:srgbClr val="171717"/>
                </a:solidFill>
                <a:effectLst/>
                <a:latin typeface="myriad-pro"/>
              </a:rPr>
              <a:t>Cambridge Judge Business School Teaching Award, 2017</a:t>
            </a:r>
          </a:p>
          <a:p>
            <a:pPr algn="l"/>
            <a:r>
              <a:rPr lang="zh-CN" altLang="en-US" sz="1200" b="0" i="0" dirty="0">
                <a:solidFill>
                  <a:srgbClr val="171717"/>
                </a:solidFill>
                <a:effectLst/>
                <a:latin typeface="myriad-pro"/>
              </a:rPr>
              <a:t>     </a:t>
            </a:r>
            <a:r>
              <a:rPr lang="en-GB" altLang="zh-CN" sz="1200" b="0" i="0" dirty="0">
                <a:solidFill>
                  <a:srgbClr val="171717"/>
                </a:solidFill>
                <a:effectLst/>
                <a:latin typeface="myriad-pro"/>
              </a:rPr>
              <a:t>Cambridge Art and Humanities Research Grant Scheme, 2017</a:t>
            </a:r>
          </a:p>
          <a:p>
            <a:pPr algn="l"/>
            <a:r>
              <a:rPr lang="zh-CN" altLang="en-US" sz="1200" b="0" i="0" dirty="0">
                <a:solidFill>
                  <a:srgbClr val="171717"/>
                </a:solidFill>
                <a:effectLst/>
                <a:latin typeface="myriad-pro"/>
              </a:rPr>
              <a:t>     </a:t>
            </a:r>
            <a:r>
              <a:rPr lang="en-GB" altLang="zh-CN" sz="1200" b="0" i="0" dirty="0">
                <a:solidFill>
                  <a:srgbClr val="171717"/>
                </a:solidFill>
                <a:effectLst/>
                <a:latin typeface="myriad-pro"/>
              </a:rPr>
              <a:t>Emerald Citations of Excellence Award (for “Category stretching: reorienting research on categories in strategy, entrepreneurship, and organization theory” by R. Durand and L. Paolella), 2016</a:t>
            </a:r>
          </a:p>
          <a:p>
            <a:pPr algn="l"/>
            <a:r>
              <a:rPr lang="zh-CN" altLang="en-US" sz="1200" b="0" i="0" dirty="0">
                <a:solidFill>
                  <a:srgbClr val="171717"/>
                </a:solidFill>
                <a:effectLst/>
                <a:latin typeface="myriad-pro"/>
              </a:rPr>
              <a:t>      </a:t>
            </a:r>
            <a:r>
              <a:rPr lang="en-GB" altLang="zh-CN" sz="1200" b="0" i="0" dirty="0">
                <a:solidFill>
                  <a:srgbClr val="171717"/>
                </a:solidFill>
                <a:effectLst/>
                <a:latin typeface="myriad-pro"/>
              </a:rPr>
              <a:t>Winner, Best PhD Paper Prize (with </a:t>
            </a:r>
            <a:r>
              <a:rPr lang="en-GB" altLang="zh-CN" sz="1200" b="0" i="0" dirty="0" err="1">
                <a:solidFill>
                  <a:srgbClr val="171717"/>
                </a:solidFill>
                <a:effectLst/>
                <a:latin typeface="myriad-pro"/>
              </a:rPr>
              <a:t>Maima</a:t>
            </a:r>
            <a:r>
              <a:rPr lang="en-GB" altLang="zh-CN" sz="1200" b="0" i="0" dirty="0">
                <a:solidFill>
                  <a:srgbClr val="171717"/>
                </a:solidFill>
                <a:effectLst/>
                <a:latin typeface="myriad-pro"/>
              </a:rPr>
              <a:t> A. </a:t>
            </a:r>
            <a:r>
              <a:rPr lang="en-GB" altLang="zh-CN" sz="1200" b="0" i="0" dirty="0" err="1">
                <a:solidFill>
                  <a:srgbClr val="171717"/>
                </a:solidFill>
                <a:effectLst/>
                <a:latin typeface="myriad-pro"/>
              </a:rPr>
              <a:t>Syakhroza</a:t>
            </a:r>
            <a:r>
              <a:rPr lang="en-GB" altLang="zh-CN" sz="1200" b="0" i="0" dirty="0">
                <a:solidFill>
                  <a:srgbClr val="171717"/>
                </a:solidFill>
                <a:effectLst/>
                <a:latin typeface="myriad-pro"/>
              </a:rPr>
              <a:t>), Strategic Management Society Annual Conference, 2016</a:t>
            </a:r>
          </a:p>
          <a:p>
            <a:pPr marL="171450" indent="-171450">
              <a:lnSpc>
                <a:spcPct val="150000"/>
              </a:lnSpc>
              <a:buFont typeface="Arial" panose="020B0604020202020204" pitchFamily="34" charset="0"/>
              <a:buChar char="•"/>
            </a:pPr>
            <a:endParaRPr lang="en-GB" altLang="zh-CN" sz="1200" dirty="0">
              <a:solidFill>
                <a:srgbClr val="171717"/>
              </a:solidFill>
              <a:latin typeface="myriad-pro"/>
            </a:endParaRPr>
          </a:p>
          <a:p>
            <a:pPr marL="171450" indent="-171450">
              <a:lnSpc>
                <a:spcPct val="150000"/>
              </a:lnSpc>
              <a:buFont typeface="Arial" panose="020B0604020202020204" pitchFamily="34" charset="0"/>
              <a:buChar char="•"/>
            </a:pPr>
            <a:endParaRPr lang="en-US" altLang="zh-CN" sz="1200" dirty="0">
              <a:solidFill>
                <a:srgbClr val="171717"/>
              </a:solidFill>
              <a:latin typeface="myriad-pro"/>
              <a:sym typeface="+mn-ea"/>
            </a:endParaRPr>
          </a:p>
          <a:p>
            <a:pPr>
              <a:lnSpc>
                <a:spcPct val="150000"/>
              </a:lnSpc>
            </a:pP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171450" indent="-171450" algn="l">
              <a:buFont typeface="Arial" panose="020B0604020202020204" pitchFamily="34" charset="0"/>
              <a:buChar char="•"/>
            </a:pPr>
            <a:endParaRPr lang="en-GB" altLang="zh-CN" sz="1200" dirty="0">
              <a:solidFill>
                <a:srgbClr val="171717"/>
              </a:solidFill>
              <a:latin typeface="myriad-pro"/>
            </a:endParaRPr>
          </a:p>
          <a:p>
            <a:pPr marL="285750" indent="-285750">
              <a:lnSpc>
                <a:spcPct val="150000"/>
              </a:lnSpc>
              <a:buFont typeface="Arial" panose="020B0604020202020204" pitchFamily="34" charset="0"/>
              <a:buChar char="•"/>
            </a:pP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44261066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773A293-C810-4083-A305-CEB619D74BDF}"/>
              </a:ext>
            </a:extLst>
          </p:cNvPr>
          <p:cNvSpPr/>
          <p:nvPr/>
        </p:nvSpPr>
        <p:spPr>
          <a:xfrm>
            <a:off x="-42506" y="3345963"/>
            <a:ext cx="12191997" cy="4127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8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9">
            <a:extLst>
              <a:ext uri="{FF2B5EF4-FFF2-40B4-BE49-F238E27FC236}">
                <a16:creationId xmlns:a16="http://schemas.microsoft.com/office/drawing/2014/main" id="{D2D1AA14-838F-4F2A-BB90-A75BF4D2E30A}"/>
              </a:ext>
            </a:extLst>
          </p:cNvPr>
          <p:cNvSpPr/>
          <p:nvPr/>
        </p:nvSpPr>
        <p:spPr>
          <a:xfrm>
            <a:off x="79539" y="2737048"/>
            <a:ext cx="5780687" cy="4311052"/>
          </a:xfrm>
          <a:prstGeom prst="rect">
            <a:avLst/>
          </a:prstGeom>
        </p:spPr>
        <p:txBody>
          <a:bodyPr wrap="square">
            <a:spAutoFit/>
          </a:bodyPr>
          <a:lstStyle/>
          <a:p>
            <a:pPr>
              <a:lnSpc>
                <a:spcPct val="150000"/>
              </a:lnSpc>
            </a:pP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Prof.</a:t>
            </a:r>
            <a:r>
              <a:rPr lang="en-GB" altLang="zh-CN" sz="1600" b="1" dirty="0">
                <a:solidFill>
                  <a:schemeClr val="tx1">
                    <a:lumMod val="65000"/>
                    <a:lumOff val="35000"/>
                  </a:schemeClr>
                </a:solidFill>
                <a:latin typeface="微软雅黑" panose="020B0503020204020204" charset="-122"/>
                <a:ea typeface="微软雅黑" panose="020B0503020204020204" charset="-122"/>
              </a:rPr>
              <a:t> Edoardo Gallo</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 Faculty of Economics</a:t>
            </a:r>
          </a:p>
          <a:p>
            <a:pPr>
              <a:lnSpc>
                <a:spcPct val="150000"/>
              </a:lnSpc>
            </a:pP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University of Cambridge</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171450" indent="-171450" algn="l">
              <a:buFont typeface="Arial" panose="020B0604020202020204" pitchFamily="34" charset="0"/>
              <a:buChar char="•"/>
            </a:pPr>
            <a:r>
              <a:rPr lang="en-GB" altLang="zh-CN" sz="1200" dirty="0">
                <a:solidFill>
                  <a:srgbClr val="171717"/>
                </a:solidFill>
                <a:latin typeface="myriad-pro"/>
              </a:rPr>
              <a:t>A.B. Harvard University (Physics and Mathematics); M.Phil., D.Phil. University of Oxford (Economics)Research Interests: Psychometrics; psychology; decision-making; social networks.</a:t>
            </a:r>
          </a:p>
          <a:p>
            <a:pPr algn="l"/>
            <a:r>
              <a:rPr lang="en-GB" altLang="zh-CN" sz="1200" dirty="0">
                <a:solidFill>
                  <a:srgbClr val="171717"/>
                </a:solidFill>
                <a:latin typeface="myriad-pro"/>
              </a:rPr>
              <a:t>     Subject group: Organisational Behaviour</a:t>
            </a:r>
          </a:p>
          <a:p>
            <a:pPr marL="171450" indent="-171450">
              <a:lnSpc>
                <a:spcPct val="150000"/>
              </a:lnSpc>
              <a:buFont typeface="Arial" panose="020B0604020202020204" pitchFamily="34" charset="0"/>
              <a:buChar char="•"/>
            </a:pPr>
            <a:r>
              <a:rPr lang="en-GB" altLang="zh-CN" sz="1200" dirty="0">
                <a:solidFill>
                  <a:srgbClr val="171717"/>
                </a:solidFill>
                <a:latin typeface="myriad-pro"/>
              </a:rPr>
              <a:t>Research Interest:</a:t>
            </a:r>
            <a:r>
              <a:rPr lang="zh-CN" altLang="en-US" sz="1200" dirty="0">
                <a:solidFill>
                  <a:srgbClr val="171717"/>
                </a:solidFill>
                <a:latin typeface="myriad-pro"/>
              </a:rPr>
              <a:t> </a:t>
            </a:r>
            <a:r>
              <a:rPr lang="en-GB" altLang="zh-CN" sz="1200" dirty="0">
                <a:solidFill>
                  <a:srgbClr val="171717"/>
                </a:solidFill>
                <a:latin typeface="myriad-pro"/>
              </a:rPr>
              <a:t>Experimental economics, networks, behavioural economics</a:t>
            </a:r>
          </a:p>
          <a:p>
            <a:pPr marL="171450" indent="-171450">
              <a:lnSpc>
                <a:spcPct val="150000"/>
              </a:lnSpc>
              <a:buFont typeface="Arial" panose="020B0604020202020204" pitchFamily="34" charset="0"/>
              <a:buChar char="•"/>
            </a:pPr>
            <a:r>
              <a:rPr lang="en-GB" altLang="zh-CN" sz="1200" dirty="0">
                <a:solidFill>
                  <a:srgbClr val="171717"/>
                </a:solidFill>
                <a:latin typeface="myriad-pro"/>
              </a:rPr>
              <a:t>Edoardo teaches Microeconomics, Behavioural Finance,</a:t>
            </a:r>
            <a:r>
              <a:rPr lang="en-GB" altLang="zh-CN" sz="1200" dirty="0">
                <a:solidFill>
                  <a:srgbClr val="171717"/>
                </a:solidFill>
                <a:latin typeface="myriad-pro"/>
                <a:hlinkClick r:id="rId2">
                  <a:extLst>
                    <a:ext uri="{A12FA001-AC4F-418D-AE19-62706E023703}">
                      <ahyp:hlinkClr xmlns:ahyp="http://schemas.microsoft.com/office/drawing/2018/hyperlinkcolor" val="tx"/>
                    </a:ext>
                  </a:extLst>
                </a:hlinkClick>
              </a:rPr>
              <a:t> </a:t>
            </a:r>
            <a:r>
              <a:rPr lang="en-GB" altLang="zh-CN" sz="1200" dirty="0">
                <a:solidFill>
                  <a:srgbClr val="171717"/>
                </a:solidFill>
                <a:latin typeface="myriad-pro"/>
              </a:rPr>
              <a:t>How to do Economics</a:t>
            </a:r>
          </a:p>
          <a:p>
            <a:pPr marL="171450" indent="-171450">
              <a:lnSpc>
                <a:spcPct val="150000"/>
              </a:lnSpc>
              <a:buFont typeface="Arial" panose="020B0604020202020204" pitchFamily="34" charset="0"/>
              <a:buChar char="•"/>
            </a:pPr>
            <a:r>
              <a:rPr lang="en-GB" altLang="zh-CN" sz="1200" dirty="0">
                <a:solidFill>
                  <a:srgbClr val="171717"/>
                </a:solidFill>
                <a:latin typeface="myriad-pro"/>
              </a:rPr>
              <a:t>Edoardo investigate how the structure of social networks and the psychology of decision-making influence human behaviour by conducting interactive experiments in the lab and online.</a:t>
            </a:r>
          </a:p>
          <a:p>
            <a:pPr marL="171450" indent="-171450">
              <a:lnSpc>
                <a:spcPct val="150000"/>
              </a:lnSpc>
              <a:buFont typeface="Arial" panose="020B0604020202020204" pitchFamily="34" charset="0"/>
              <a:buChar char="•"/>
            </a:pPr>
            <a:r>
              <a:rPr lang="en-GB" altLang="zh-CN" sz="1200" dirty="0">
                <a:solidFill>
                  <a:srgbClr val="171717"/>
                </a:solidFill>
                <a:latin typeface="myriad-pro"/>
              </a:rPr>
              <a:t>Current research topics include social distancing, tracing &amp; quarantine policies, financial contagion, cybercrime markets, the emergence of cooperation, trust, the interplay of social media and elections, inequality, and how to integrate AI in medical decisions.</a:t>
            </a:r>
          </a:p>
          <a:p>
            <a:pPr marL="171450" indent="-171450">
              <a:lnSpc>
                <a:spcPct val="150000"/>
              </a:lnSpc>
              <a:buFont typeface="Arial" panose="020B0604020202020204" pitchFamily="34" charset="0"/>
              <a:buChar char="•"/>
            </a:pPr>
            <a:r>
              <a:rPr lang="en-GB" altLang="zh-CN" sz="1200" dirty="0">
                <a:solidFill>
                  <a:srgbClr val="171717"/>
                </a:solidFill>
                <a:latin typeface="myriad-pro"/>
              </a:rPr>
              <a:t>Dr Edoardo Gallo is an Official Fellow in Economics at Magdalene College, Cambridge University</a:t>
            </a:r>
            <a:endParaRPr lang="zh-CN" altLang="en-US" sz="1200" dirty="0">
              <a:solidFill>
                <a:srgbClr val="171717"/>
              </a:solidFill>
              <a:latin typeface="myriad-pro"/>
              <a:sym typeface="+mn-ea"/>
            </a:endParaRPr>
          </a:p>
        </p:txBody>
      </p:sp>
      <p:grpSp>
        <p:nvGrpSpPr>
          <p:cNvPr id="90" name="组合 89">
            <a:extLst>
              <a:ext uri="{FF2B5EF4-FFF2-40B4-BE49-F238E27FC236}">
                <a16:creationId xmlns:a16="http://schemas.microsoft.com/office/drawing/2014/main" id="{0F5EC7A2-7C4A-422A-8DA4-6B256BBF8E0F}"/>
              </a:ext>
            </a:extLst>
          </p:cNvPr>
          <p:cNvGrpSpPr/>
          <p:nvPr/>
        </p:nvGrpSpPr>
        <p:grpSpPr>
          <a:xfrm>
            <a:off x="1065275" y="1733541"/>
            <a:ext cx="4373493" cy="800419"/>
            <a:chOff x="1391122" y="1573101"/>
            <a:chExt cx="3018458" cy="800419"/>
          </a:xfrm>
          <a:solidFill>
            <a:srgbClr val="EBFFE3"/>
          </a:solidFill>
        </p:grpSpPr>
        <p:sp>
          <p:nvSpPr>
            <p:cNvPr id="6" name="矩形 5">
              <a:extLst>
                <a:ext uri="{FF2B5EF4-FFF2-40B4-BE49-F238E27FC236}">
                  <a16:creationId xmlns:a16="http://schemas.microsoft.com/office/drawing/2014/main" id="{2FC30905-7540-4192-AAC8-5E57C2293B1D}"/>
                </a:ext>
              </a:extLst>
            </p:cNvPr>
            <p:cNvSpPr/>
            <p:nvPr/>
          </p:nvSpPr>
          <p:spPr>
            <a:xfrm>
              <a:off x="1391122" y="1573101"/>
              <a:ext cx="3018458" cy="8004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11">
              <a:extLst>
                <a:ext uri="{FF2B5EF4-FFF2-40B4-BE49-F238E27FC236}">
                  <a16:creationId xmlns:a16="http://schemas.microsoft.com/office/drawing/2014/main" id="{CF07B13E-7996-45D2-B30B-BAB38AB269F9}"/>
                </a:ext>
              </a:extLst>
            </p:cNvPr>
            <p:cNvSpPr txBox="1"/>
            <p:nvPr/>
          </p:nvSpPr>
          <p:spPr>
            <a:xfrm>
              <a:off x="1443679"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91" name="组合 90">
            <a:extLst>
              <a:ext uri="{FF2B5EF4-FFF2-40B4-BE49-F238E27FC236}">
                <a16:creationId xmlns:a16="http://schemas.microsoft.com/office/drawing/2014/main" id="{C04DA1F9-1C29-4E5D-85A6-A4315120417F}"/>
              </a:ext>
            </a:extLst>
          </p:cNvPr>
          <p:cNvGrpSpPr/>
          <p:nvPr/>
        </p:nvGrpSpPr>
        <p:grpSpPr>
          <a:xfrm>
            <a:off x="5439628" y="1739159"/>
            <a:ext cx="6504722" cy="800418"/>
            <a:chOff x="1391122" y="1573102"/>
            <a:chExt cx="5729680" cy="800418"/>
          </a:xfrm>
        </p:grpSpPr>
        <p:sp>
          <p:nvSpPr>
            <p:cNvPr id="92" name="矩形 91">
              <a:extLst>
                <a:ext uri="{FF2B5EF4-FFF2-40B4-BE49-F238E27FC236}">
                  <a16:creationId xmlns:a16="http://schemas.microsoft.com/office/drawing/2014/main" id="{0E714FD9-65C5-4EDB-B82D-ACB8BDED5F2A}"/>
                </a:ext>
              </a:extLst>
            </p:cNvPr>
            <p:cNvSpPr/>
            <p:nvPr/>
          </p:nvSpPr>
          <p:spPr>
            <a:xfrm>
              <a:off x="1391122" y="1573102"/>
              <a:ext cx="5729680" cy="800418"/>
            </a:xfrm>
            <a:prstGeom prst="rect">
              <a:avLst/>
            </a:prstGeom>
            <a:solidFill>
              <a:srgbClr val="EBF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11">
              <a:extLst>
                <a:ext uri="{FF2B5EF4-FFF2-40B4-BE49-F238E27FC236}">
                  <a16:creationId xmlns:a16="http://schemas.microsoft.com/office/drawing/2014/main" id="{65E921F2-33FB-41BF-8BBC-5F51438C201E}"/>
                </a:ext>
              </a:extLst>
            </p:cNvPr>
            <p:cNvSpPr txBox="1"/>
            <p:nvPr/>
          </p:nvSpPr>
          <p:spPr>
            <a:xfrm>
              <a:off x="1456277" y="1819422"/>
              <a:ext cx="2888149" cy="307777"/>
            </a:xfrm>
            <a:prstGeom prst="rect">
              <a:avLst/>
            </a:prstGeom>
            <a:no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96" name="文本框 11">
            <a:extLst>
              <a:ext uri="{FF2B5EF4-FFF2-40B4-BE49-F238E27FC236}">
                <a16:creationId xmlns:a16="http://schemas.microsoft.com/office/drawing/2014/main" id="{8BCAB560-9A88-40BC-AEEB-66DCF2D3CC97}"/>
              </a:ext>
            </a:extLst>
          </p:cNvPr>
          <p:cNvSpPr txBox="1"/>
          <p:nvPr/>
        </p:nvSpPr>
        <p:spPr>
          <a:xfrm>
            <a:off x="10427823" y="2588777"/>
            <a:ext cx="1721664" cy="307777"/>
          </a:xfrm>
          <a:prstGeom prst="rect">
            <a:avLst/>
          </a:prstGeom>
          <a:no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103" name="组合 102">
            <a:extLst>
              <a:ext uri="{FF2B5EF4-FFF2-40B4-BE49-F238E27FC236}">
                <a16:creationId xmlns:a16="http://schemas.microsoft.com/office/drawing/2014/main" id="{30C48302-F4C1-4978-B4F9-BF2F4BDA8713}"/>
              </a:ext>
            </a:extLst>
          </p:cNvPr>
          <p:cNvGrpSpPr/>
          <p:nvPr/>
        </p:nvGrpSpPr>
        <p:grpSpPr>
          <a:xfrm>
            <a:off x="2218090" y="26957"/>
            <a:ext cx="7755819" cy="1071744"/>
            <a:chOff x="2218090" y="1024470"/>
            <a:chExt cx="7755819" cy="1071744"/>
          </a:xfrm>
        </p:grpSpPr>
        <p:sp>
          <p:nvSpPr>
            <p:cNvPr id="104" name="文本框 103">
              <a:extLst>
                <a:ext uri="{FF2B5EF4-FFF2-40B4-BE49-F238E27FC236}">
                  <a16:creationId xmlns:a16="http://schemas.microsoft.com/office/drawing/2014/main" id="{FD273A7C-178D-4158-AA8C-16DE642FEC6D}"/>
                </a:ext>
              </a:extLst>
            </p:cNvPr>
            <p:cNvSpPr txBox="1"/>
            <p:nvPr/>
          </p:nvSpPr>
          <p:spPr>
            <a:xfrm>
              <a:off x="2218090" y="1024470"/>
              <a:ext cx="7755819" cy="461665"/>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项目授课导师</a:t>
              </a:r>
            </a:p>
          </p:txBody>
        </p:sp>
        <p:cxnSp>
          <p:nvCxnSpPr>
            <p:cNvPr id="106" name="直接连接符 105">
              <a:extLst>
                <a:ext uri="{FF2B5EF4-FFF2-40B4-BE49-F238E27FC236}">
                  <a16:creationId xmlns:a16="http://schemas.microsoft.com/office/drawing/2014/main" id="{6C9D8F4B-EF7F-4295-9E20-714735820B2D}"/>
                </a:ext>
              </a:extLst>
            </p:cNvPr>
            <p:cNvCxnSpPr>
              <a:cxnSpLocks/>
            </p:cNvCxnSpPr>
            <p:nvPr/>
          </p:nvCxnSpPr>
          <p:spPr>
            <a:xfrm flipV="1">
              <a:off x="5332940" y="2096213"/>
              <a:ext cx="1526121" cy="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 name="矩形 9">
            <a:extLst>
              <a:ext uri="{FF2B5EF4-FFF2-40B4-BE49-F238E27FC236}">
                <a16:creationId xmlns:a16="http://schemas.microsoft.com/office/drawing/2014/main" id="{1C360AAE-608C-D48D-C8E4-F012322239A7}"/>
              </a:ext>
            </a:extLst>
          </p:cNvPr>
          <p:cNvSpPr/>
          <p:nvPr/>
        </p:nvSpPr>
        <p:spPr>
          <a:xfrm>
            <a:off x="5860226" y="2732104"/>
            <a:ext cx="6188913" cy="4491679"/>
          </a:xfrm>
          <a:prstGeom prst="rect">
            <a:avLst/>
          </a:prstGeom>
        </p:spPr>
        <p:txBody>
          <a:bodyPr wrap="square">
            <a:spAutoFit/>
          </a:bodyPr>
          <a:lstStyle/>
          <a:p>
            <a:pPr>
              <a:lnSpc>
                <a:spcPct val="150000"/>
              </a:lnSpc>
            </a:pPr>
            <a:r>
              <a:rPr lang="en-GB" altLang="zh-CN" sz="1600" b="1" dirty="0">
                <a:solidFill>
                  <a:schemeClr val="tx1">
                    <a:lumMod val="65000"/>
                    <a:lumOff val="35000"/>
                  </a:schemeClr>
                </a:solidFill>
                <a:latin typeface="微软雅黑" panose="020B0503020204020204" charset="-122"/>
                <a:ea typeface="微软雅黑" panose="020B0503020204020204" charset="-122"/>
              </a:rPr>
              <a:t>Robert Evans, Professor of Economic Theory and Chair of Graduate Studies Committee, </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Faculty of Economics,</a:t>
            </a: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 </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University of Cambridge</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171450" indent="-171450">
              <a:lnSpc>
                <a:spcPct val="150000"/>
              </a:lnSpc>
              <a:buFont typeface="Arial" panose="020B0604020202020204" pitchFamily="34" charset="0"/>
              <a:buChar char="•"/>
            </a:pPr>
            <a:r>
              <a:rPr lang="en-GB" altLang="zh-CN" sz="1200" dirty="0">
                <a:solidFill>
                  <a:srgbClr val="171717"/>
                </a:solidFill>
                <a:latin typeface="myriad-pro"/>
              </a:rPr>
              <a:t>Robert is an economic theorist who has worked on, among other topics, bargaining theory and reputation in long-run relationships. Much of his recent work has been on contract theory and mechanism design, particularly in contexts in which parties are unable to commit fully to their agreements. He has published in leading international journals such as Econometrica, Review of Economic Studies and Journal of Economic Theory.</a:t>
            </a:r>
          </a:p>
          <a:p>
            <a:pPr marL="171450" indent="-171450">
              <a:lnSpc>
                <a:spcPct val="150000"/>
              </a:lnSpc>
              <a:buFont typeface="Arial" panose="020B0604020202020204" pitchFamily="34" charset="0"/>
              <a:buChar char="•"/>
            </a:pPr>
            <a:r>
              <a:rPr lang="en-GB" altLang="zh-CN" sz="1200" dirty="0">
                <a:solidFill>
                  <a:srgbClr val="171717"/>
                </a:solidFill>
                <a:latin typeface="myriad-pro"/>
              </a:rPr>
              <a:t>Robert teaches General Equilibrium, Externalities, Welfare,</a:t>
            </a:r>
            <a:r>
              <a:rPr lang="zh-CN" altLang="en-US" sz="1200" dirty="0">
                <a:solidFill>
                  <a:srgbClr val="171717"/>
                </a:solidFill>
                <a:latin typeface="myriad-pro"/>
              </a:rPr>
              <a:t> </a:t>
            </a:r>
            <a:r>
              <a:rPr lang="en-GB" altLang="zh-CN" sz="1200" dirty="0">
                <a:solidFill>
                  <a:srgbClr val="171717"/>
                </a:solidFill>
                <a:latin typeface="myriad-pro"/>
              </a:rPr>
              <a:t>Game Theory &amp; Contract Theory with Applications,</a:t>
            </a:r>
            <a:r>
              <a:rPr lang="zh-CN" altLang="en-US" sz="1200" dirty="0">
                <a:solidFill>
                  <a:srgbClr val="171717"/>
                </a:solidFill>
                <a:latin typeface="myriad-pro"/>
              </a:rPr>
              <a:t> </a:t>
            </a:r>
            <a:r>
              <a:rPr lang="en-GB" altLang="zh-CN" sz="1200" dirty="0">
                <a:solidFill>
                  <a:srgbClr val="171717"/>
                </a:solidFill>
                <a:latin typeface="myriad-pro"/>
              </a:rPr>
              <a:t>Industrial Organisation: Theory</a:t>
            </a:r>
            <a:br>
              <a:rPr lang="en-GB" altLang="zh-CN" sz="1200" dirty="0"/>
            </a:br>
            <a:endParaRPr lang="en-GB" altLang="zh-CN" sz="1200" dirty="0">
              <a:solidFill>
                <a:srgbClr val="171717"/>
              </a:solidFill>
              <a:latin typeface="myriad-pro"/>
            </a:endParaRPr>
          </a:p>
          <a:p>
            <a:pPr marL="171450" indent="-171450">
              <a:lnSpc>
                <a:spcPct val="150000"/>
              </a:lnSpc>
              <a:buFont typeface="Arial" panose="020B0604020202020204" pitchFamily="34" charset="0"/>
              <a:buChar char="•"/>
            </a:pPr>
            <a:endParaRPr lang="en-US" altLang="zh-CN" sz="1200" dirty="0">
              <a:solidFill>
                <a:srgbClr val="171717"/>
              </a:solidFill>
              <a:latin typeface="myriad-pro"/>
              <a:sym typeface="+mn-ea"/>
            </a:endParaRPr>
          </a:p>
          <a:p>
            <a:pPr>
              <a:lnSpc>
                <a:spcPct val="150000"/>
              </a:lnSpc>
            </a:pP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171450" indent="-171450" algn="l">
              <a:buFont typeface="Arial" panose="020B0604020202020204" pitchFamily="34" charset="0"/>
              <a:buChar char="•"/>
            </a:pPr>
            <a:endParaRPr lang="en-GB" altLang="zh-CN" sz="1200" dirty="0">
              <a:solidFill>
                <a:srgbClr val="171717"/>
              </a:solidFill>
              <a:latin typeface="myriad-pro"/>
            </a:endParaRPr>
          </a:p>
          <a:p>
            <a:pPr marL="285750" indent="-285750">
              <a:lnSpc>
                <a:spcPct val="150000"/>
              </a:lnSpc>
              <a:buFont typeface="Arial" panose="020B0604020202020204" pitchFamily="34" charset="0"/>
              <a:buChar char="•"/>
            </a:pP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2050" name="Picture 2">
            <a:extLst>
              <a:ext uri="{FF2B5EF4-FFF2-40B4-BE49-F238E27FC236}">
                <a16:creationId xmlns:a16="http://schemas.microsoft.com/office/drawing/2014/main" id="{2304AD05-D8F6-3843-915D-E99DE84DB957}"/>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07405" y="625432"/>
            <a:ext cx="2110685" cy="2216217"/>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11978832-706E-FBD7-AD87-14ED710677B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512736" y="625431"/>
            <a:ext cx="2231089" cy="2216218"/>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949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773A293-C810-4083-A305-CEB619D74BDF}"/>
              </a:ext>
            </a:extLst>
          </p:cNvPr>
          <p:cNvSpPr/>
          <p:nvPr/>
        </p:nvSpPr>
        <p:spPr>
          <a:xfrm>
            <a:off x="-42506" y="3345963"/>
            <a:ext cx="12191997" cy="4127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8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9">
            <a:extLst>
              <a:ext uri="{FF2B5EF4-FFF2-40B4-BE49-F238E27FC236}">
                <a16:creationId xmlns:a16="http://schemas.microsoft.com/office/drawing/2014/main" id="{D2D1AA14-838F-4F2A-BB90-A75BF4D2E30A}"/>
              </a:ext>
            </a:extLst>
          </p:cNvPr>
          <p:cNvSpPr/>
          <p:nvPr/>
        </p:nvSpPr>
        <p:spPr>
          <a:xfrm>
            <a:off x="79539" y="2737048"/>
            <a:ext cx="5780687" cy="3108543"/>
          </a:xfrm>
          <a:prstGeom prst="rect">
            <a:avLst/>
          </a:prstGeom>
        </p:spPr>
        <p:txBody>
          <a:bodyPr wrap="square">
            <a:spAutoFit/>
          </a:bodyPr>
          <a:lstStyle/>
          <a:p>
            <a:pPr algn="l" rtl="0"/>
            <a:r>
              <a:rPr lang="en-GB" altLang="zh-CN" sz="1600" b="1" dirty="0">
                <a:solidFill>
                  <a:schemeClr val="tx1">
                    <a:lumMod val="65000"/>
                    <a:lumOff val="35000"/>
                  </a:schemeClr>
                </a:solidFill>
                <a:latin typeface="微软雅黑" panose="020B0503020204020204" charset="-122"/>
                <a:ea typeface="微软雅黑" panose="020B0503020204020204" charset="-122"/>
              </a:rPr>
              <a:t>Christopher Rauh</a:t>
            </a:r>
            <a:r>
              <a:rPr lang="zh-CN" altLang="en-US" sz="1600" b="1" dirty="0">
                <a:solidFill>
                  <a:schemeClr val="tx1">
                    <a:lumMod val="65000"/>
                    <a:lumOff val="35000"/>
                  </a:schemeClr>
                </a:solidFill>
                <a:latin typeface="微软雅黑" panose="020B0503020204020204" charset="-122"/>
                <a:ea typeface="微软雅黑" panose="020B0503020204020204" charset="-122"/>
              </a:rPr>
              <a:t>，</a:t>
            </a:r>
            <a:r>
              <a:rPr lang="en-GB" altLang="zh-CN" sz="1600" b="1" dirty="0">
                <a:solidFill>
                  <a:schemeClr val="tx1">
                    <a:lumMod val="65000"/>
                    <a:lumOff val="35000"/>
                  </a:schemeClr>
                </a:solidFill>
                <a:latin typeface="微软雅黑" panose="020B0503020204020204" charset="-122"/>
                <a:ea typeface="微软雅黑" panose="020B0503020204020204" charset="-122"/>
              </a:rPr>
              <a:t>Professor of Economics and Data Science at University of Cambridge</a:t>
            </a:r>
            <a:r>
              <a:rPr lang="zh-CN" altLang="en-US" sz="1600" b="1" dirty="0">
                <a:solidFill>
                  <a:schemeClr val="tx1">
                    <a:lumMod val="65000"/>
                    <a:lumOff val="35000"/>
                  </a:schemeClr>
                </a:solidFill>
                <a:latin typeface="微软雅黑" panose="020B0503020204020204" charset="-122"/>
                <a:ea typeface="微软雅黑" panose="020B0503020204020204" charset="-122"/>
              </a:rPr>
              <a:t>，</a:t>
            </a:r>
            <a:r>
              <a:rPr lang="en-GB" altLang="zh-CN" sz="1600" b="1" dirty="0">
                <a:solidFill>
                  <a:schemeClr val="tx1">
                    <a:lumMod val="65000"/>
                    <a:lumOff val="35000"/>
                  </a:schemeClr>
                </a:solidFill>
                <a:latin typeface="微软雅黑" panose="020B0503020204020204" charset="-122"/>
                <a:ea typeface="微软雅黑" panose="020B0503020204020204" charset="-122"/>
              </a:rPr>
              <a:t>Fellow at Trinity College Cambridge</a:t>
            </a:r>
          </a:p>
          <a:p>
            <a:pPr algn="l" rtl="0"/>
            <a:endParaRPr lang="en-GB" altLang="zh-CN" sz="1600" b="1" dirty="0">
              <a:solidFill>
                <a:schemeClr val="tx1">
                  <a:lumMod val="65000"/>
                  <a:lumOff val="35000"/>
                </a:schemeClr>
              </a:solidFill>
              <a:latin typeface="微软雅黑" panose="020B0503020204020204" charset="-122"/>
              <a:ea typeface="微软雅黑" panose="020B0503020204020204" charset="-122"/>
            </a:endParaRPr>
          </a:p>
          <a:p>
            <a:pPr marL="171450" indent="-171450" algn="l" rtl="0">
              <a:buFont typeface="Arial" panose="020B0604020202020204" pitchFamily="34" charset="0"/>
              <a:buChar char="•"/>
            </a:pPr>
            <a:r>
              <a:rPr lang="en-GB" altLang="zh-CN" sz="1200" dirty="0">
                <a:solidFill>
                  <a:srgbClr val="171717"/>
                </a:solidFill>
                <a:latin typeface="myriad-pro"/>
              </a:rPr>
              <a:t>Research fields: Labor and Political Economy</a:t>
            </a:r>
          </a:p>
          <a:p>
            <a:pPr marL="171450" indent="-171450" algn="l">
              <a:buFont typeface="Arial" panose="020B0604020202020204" pitchFamily="34" charset="0"/>
              <a:buChar char="•"/>
            </a:pPr>
            <a:r>
              <a:rPr lang="en-GB" altLang="zh-CN" sz="1200" dirty="0">
                <a:solidFill>
                  <a:srgbClr val="171717"/>
                </a:solidFill>
                <a:latin typeface="myriad-pro"/>
              </a:rPr>
              <a:t>Research Affiliate at CEPR and HCEO. </a:t>
            </a:r>
          </a:p>
          <a:p>
            <a:pPr marL="171450" indent="-171450" algn="l">
              <a:buFont typeface="Arial" panose="020B0604020202020204" pitchFamily="34" charset="0"/>
              <a:buChar char="•"/>
            </a:pPr>
            <a:r>
              <a:rPr lang="en-GB" altLang="zh-CN" sz="1200" dirty="0">
                <a:solidFill>
                  <a:srgbClr val="171717"/>
                </a:solidFill>
                <a:latin typeface="myriad-pro"/>
              </a:rPr>
              <a:t>Christopher</a:t>
            </a:r>
            <a:r>
              <a:rPr lang="zh-CN" altLang="en-US" sz="1200" dirty="0">
                <a:solidFill>
                  <a:srgbClr val="171717"/>
                </a:solidFill>
                <a:latin typeface="myriad-pro"/>
              </a:rPr>
              <a:t> </a:t>
            </a:r>
            <a:r>
              <a:rPr lang="en-GB" altLang="zh-CN" sz="1200" dirty="0">
                <a:solidFill>
                  <a:srgbClr val="171717"/>
                </a:solidFill>
                <a:latin typeface="myriad-pro"/>
              </a:rPr>
              <a:t>work with complex datasets and applied methodologies, including machine learning and structural modelling. </a:t>
            </a:r>
          </a:p>
          <a:p>
            <a:pPr marL="171450" indent="-171450" algn="l">
              <a:buFont typeface="Arial" panose="020B0604020202020204" pitchFamily="34" charset="0"/>
              <a:buChar char="•"/>
            </a:pPr>
            <a:r>
              <a:rPr lang="en-GB" altLang="zh-CN" sz="1200" dirty="0">
                <a:solidFill>
                  <a:srgbClr val="171717"/>
                </a:solidFill>
                <a:latin typeface="myriad-pro"/>
              </a:rPr>
              <a:t>Christopher have published in top Economics and Political Science journals, such as American Political Science Review, Journal of European Economic Association, and Journal of Public Economics. </a:t>
            </a:r>
          </a:p>
          <a:p>
            <a:pPr marL="171450" indent="-171450" algn="l">
              <a:buFont typeface="Arial" panose="020B0604020202020204" pitchFamily="34" charset="0"/>
              <a:buChar char="•"/>
            </a:pPr>
            <a:r>
              <a:rPr lang="en-GB" altLang="zh-CN" sz="1200" dirty="0">
                <a:solidFill>
                  <a:srgbClr val="171717"/>
                </a:solidFill>
                <a:latin typeface="myriad-pro"/>
              </a:rPr>
              <a:t>His</a:t>
            </a:r>
            <a:r>
              <a:rPr lang="zh-CN" altLang="en-US" sz="1200" dirty="0">
                <a:solidFill>
                  <a:srgbClr val="171717"/>
                </a:solidFill>
                <a:latin typeface="myriad-pro"/>
              </a:rPr>
              <a:t> </a:t>
            </a:r>
            <a:r>
              <a:rPr lang="en-GB" altLang="zh-CN" sz="1200" dirty="0">
                <a:solidFill>
                  <a:srgbClr val="171717"/>
                </a:solidFill>
                <a:latin typeface="myriad-pro"/>
              </a:rPr>
              <a:t>work has been featured widely across the media including The Guardian, Washington Post, the Economist, the BBC, FAZ, and Der Spiegel.</a:t>
            </a:r>
          </a:p>
          <a:p>
            <a:pPr marL="171450" indent="-171450" algn="l">
              <a:buFont typeface="Arial" panose="020B0604020202020204" pitchFamily="34" charset="0"/>
              <a:buChar char="•"/>
            </a:pPr>
            <a:r>
              <a:rPr lang="en-GB" altLang="zh-CN" sz="1200" dirty="0">
                <a:solidFill>
                  <a:srgbClr val="171717"/>
                </a:solidFill>
                <a:latin typeface="myriad-pro"/>
              </a:rPr>
              <a:t> Christopher is</a:t>
            </a:r>
            <a:r>
              <a:rPr lang="zh-CN" altLang="en-US" sz="1200" dirty="0">
                <a:solidFill>
                  <a:srgbClr val="171717"/>
                </a:solidFill>
                <a:latin typeface="myriad-pro"/>
              </a:rPr>
              <a:t> </a:t>
            </a:r>
            <a:r>
              <a:rPr lang="en-GB" altLang="zh-CN" sz="1200" dirty="0">
                <a:solidFill>
                  <a:srgbClr val="171717"/>
                </a:solidFill>
                <a:latin typeface="myriad-pro"/>
              </a:rPr>
              <a:t>listed amongst the top 1% of Economists in terms of research output in the last ten years.</a:t>
            </a:r>
            <a:endParaRPr lang="zh-CN" altLang="en-US" sz="1200" dirty="0">
              <a:solidFill>
                <a:srgbClr val="171717"/>
              </a:solidFill>
              <a:latin typeface="myriad-pro"/>
              <a:sym typeface="+mn-ea"/>
            </a:endParaRPr>
          </a:p>
        </p:txBody>
      </p:sp>
      <p:grpSp>
        <p:nvGrpSpPr>
          <p:cNvPr id="90" name="组合 89">
            <a:extLst>
              <a:ext uri="{FF2B5EF4-FFF2-40B4-BE49-F238E27FC236}">
                <a16:creationId xmlns:a16="http://schemas.microsoft.com/office/drawing/2014/main" id="{0F5EC7A2-7C4A-422A-8DA4-6B256BBF8E0F}"/>
              </a:ext>
            </a:extLst>
          </p:cNvPr>
          <p:cNvGrpSpPr/>
          <p:nvPr/>
        </p:nvGrpSpPr>
        <p:grpSpPr>
          <a:xfrm>
            <a:off x="1065275" y="1733541"/>
            <a:ext cx="4373493" cy="800419"/>
            <a:chOff x="1391122" y="1573101"/>
            <a:chExt cx="3018458" cy="800419"/>
          </a:xfrm>
          <a:solidFill>
            <a:srgbClr val="EBFFE3"/>
          </a:solidFill>
        </p:grpSpPr>
        <p:sp>
          <p:nvSpPr>
            <p:cNvPr id="6" name="矩形 5">
              <a:extLst>
                <a:ext uri="{FF2B5EF4-FFF2-40B4-BE49-F238E27FC236}">
                  <a16:creationId xmlns:a16="http://schemas.microsoft.com/office/drawing/2014/main" id="{2FC30905-7540-4192-AAC8-5E57C2293B1D}"/>
                </a:ext>
              </a:extLst>
            </p:cNvPr>
            <p:cNvSpPr/>
            <p:nvPr/>
          </p:nvSpPr>
          <p:spPr>
            <a:xfrm>
              <a:off x="1391122" y="1573101"/>
              <a:ext cx="3018458" cy="8004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11">
              <a:extLst>
                <a:ext uri="{FF2B5EF4-FFF2-40B4-BE49-F238E27FC236}">
                  <a16:creationId xmlns:a16="http://schemas.microsoft.com/office/drawing/2014/main" id="{CF07B13E-7996-45D2-B30B-BAB38AB269F9}"/>
                </a:ext>
              </a:extLst>
            </p:cNvPr>
            <p:cNvSpPr txBox="1"/>
            <p:nvPr/>
          </p:nvSpPr>
          <p:spPr>
            <a:xfrm>
              <a:off x="1443679"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91" name="组合 90">
            <a:extLst>
              <a:ext uri="{FF2B5EF4-FFF2-40B4-BE49-F238E27FC236}">
                <a16:creationId xmlns:a16="http://schemas.microsoft.com/office/drawing/2014/main" id="{C04DA1F9-1C29-4E5D-85A6-A4315120417F}"/>
              </a:ext>
            </a:extLst>
          </p:cNvPr>
          <p:cNvGrpSpPr/>
          <p:nvPr/>
        </p:nvGrpSpPr>
        <p:grpSpPr>
          <a:xfrm>
            <a:off x="5438768" y="1730041"/>
            <a:ext cx="6188913" cy="800418"/>
            <a:chOff x="1391122" y="1554441"/>
            <a:chExt cx="5659204" cy="1051073"/>
          </a:xfrm>
          <a:solidFill>
            <a:srgbClr val="EBFFE3"/>
          </a:solidFill>
        </p:grpSpPr>
        <p:sp>
          <p:nvSpPr>
            <p:cNvPr id="92" name="矩形 91">
              <a:extLst>
                <a:ext uri="{FF2B5EF4-FFF2-40B4-BE49-F238E27FC236}">
                  <a16:creationId xmlns:a16="http://schemas.microsoft.com/office/drawing/2014/main" id="{0E714FD9-65C5-4EDB-B82D-ACB8BDED5F2A}"/>
                </a:ext>
              </a:extLst>
            </p:cNvPr>
            <p:cNvSpPr/>
            <p:nvPr/>
          </p:nvSpPr>
          <p:spPr>
            <a:xfrm>
              <a:off x="1391122" y="1554441"/>
              <a:ext cx="5659204" cy="10510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11">
              <a:extLst>
                <a:ext uri="{FF2B5EF4-FFF2-40B4-BE49-F238E27FC236}">
                  <a16:creationId xmlns:a16="http://schemas.microsoft.com/office/drawing/2014/main" id="{65E921F2-33FB-41BF-8BBC-5F51438C201E}"/>
                </a:ext>
              </a:extLst>
            </p:cNvPr>
            <p:cNvSpPr txBox="1"/>
            <p:nvPr/>
          </p:nvSpPr>
          <p:spPr>
            <a:xfrm>
              <a:off x="1456277"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96" name="文本框 11">
            <a:extLst>
              <a:ext uri="{FF2B5EF4-FFF2-40B4-BE49-F238E27FC236}">
                <a16:creationId xmlns:a16="http://schemas.microsoft.com/office/drawing/2014/main" id="{8BCAB560-9A88-40BC-AEEB-66DCF2D3CC97}"/>
              </a:ext>
            </a:extLst>
          </p:cNvPr>
          <p:cNvSpPr txBox="1"/>
          <p:nvPr/>
        </p:nvSpPr>
        <p:spPr>
          <a:xfrm>
            <a:off x="10427823" y="2588777"/>
            <a:ext cx="1721664" cy="307777"/>
          </a:xfrm>
          <a:prstGeom prst="rect">
            <a:avLst/>
          </a:prstGeom>
          <a:no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4" name="文本框 103">
            <a:extLst>
              <a:ext uri="{FF2B5EF4-FFF2-40B4-BE49-F238E27FC236}">
                <a16:creationId xmlns:a16="http://schemas.microsoft.com/office/drawing/2014/main" id="{FD273A7C-178D-4158-AA8C-16DE642FEC6D}"/>
              </a:ext>
            </a:extLst>
          </p:cNvPr>
          <p:cNvSpPr txBox="1"/>
          <p:nvPr/>
        </p:nvSpPr>
        <p:spPr>
          <a:xfrm>
            <a:off x="2245759" y="42848"/>
            <a:ext cx="7755819" cy="461665"/>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项目授课导师</a:t>
            </a:r>
          </a:p>
        </p:txBody>
      </p:sp>
      <p:sp>
        <p:nvSpPr>
          <p:cNvPr id="3" name="矩形 9">
            <a:extLst>
              <a:ext uri="{FF2B5EF4-FFF2-40B4-BE49-F238E27FC236}">
                <a16:creationId xmlns:a16="http://schemas.microsoft.com/office/drawing/2014/main" id="{1C360AAE-608C-D48D-C8E4-F012322239A7}"/>
              </a:ext>
            </a:extLst>
          </p:cNvPr>
          <p:cNvSpPr/>
          <p:nvPr/>
        </p:nvSpPr>
        <p:spPr>
          <a:xfrm>
            <a:off x="5860226" y="2732104"/>
            <a:ext cx="6188913" cy="4676345"/>
          </a:xfrm>
          <a:prstGeom prst="rect">
            <a:avLst/>
          </a:prstGeom>
        </p:spPr>
        <p:txBody>
          <a:bodyPr wrap="square">
            <a:spAutoFit/>
          </a:bodyPr>
          <a:lstStyle/>
          <a:p>
            <a:pPr>
              <a:lnSpc>
                <a:spcPct val="150000"/>
              </a:lnSpc>
            </a:pPr>
            <a:r>
              <a:rPr lang="en-GB" altLang="zh-CN" sz="1600" b="1" dirty="0">
                <a:solidFill>
                  <a:schemeClr val="tx1">
                    <a:lumMod val="65000"/>
                    <a:lumOff val="35000"/>
                  </a:schemeClr>
                </a:solidFill>
                <a:latin typeface="微软雅黑" panose="020B0503020204020204" charset="-122"/>
                <a:ea typeface="微软雅黑" panose="020B0503020204020204" charset="-122"/>
              </a:rPr>
              <a:t>Meredith Crowley, Professor of International Economics,</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 Faculty of Economics, University of Cambridge</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171450" indent="-171450">
              <a:lnSpc>
                <a:spcPct val="150000"/>
              </a:lnSpc>
              <a:buFont typeface="Arial" panose="020B0604020202020204" pitchFamily="34" charset="0"/>
              <a:buChar char="•"/>
            </a:pPr>
            <a:r>
              <a:rPr lang="en-GB" altLang="zh-CN" sz="1200" dirty="0">
                <a:solidFill>
                  <a:srgbClr val="171717"/>
                </a:solidFill>
                <a:latin typeface="myriad-pro"/>
              </a:rPr>
              <a:t>Senior Fellow, UK in a Changing Europe</a:t>
            </a:r>
            <a:br>
              <a:rPr lang="en-GB" altLang="zh-CN" sz="1200" dirty="0">
                <a:solidFill>
                  <a:srgbClr val="171717"/>
                </a:solidFill>
                <a:latin typeface="myriad-pro"/>
              </a:rPr>
            </a:br>
            <a:r>
              <a:rPr lang="en-GB" altLang="zh-CN" sz="1200" dirty="0">
                <a:solidFill>
                  <a:srgbClr val="171717"/>
                </a:solidFill>
                <a:latin typeface="myriad-pro"/>
              </a:rPr>
              <a:t>Research Fellow, CEPR (London)</a:t>
            </a:r>
          </a:p>
          <a:p>
            <a:pPr marL="171450" indent="-171450">
              <a:lnSpc>
                <a:spcPct val="150000"/>
              </a:lnSpc>
              <a:buFont typeface="Arial" panose="020B0604020202020204" pitchFamily="34" charset="0"/>
              <a:buChar char="•"/>
            </a:pPr>
            <a:r>
              <a:rPr lang="en-GB" altLang="zh-CN" sz="1200" b="0" i="0" dirty="0">
                <a:solidFill>
                  <a:srgbClr val="171717"/>
                </a:solidFill>
                <a:effectLst/>
                <a:latin typeface="Verdana" panose="020B0604030504040204" pitchFamily="34" charset="0"/>
              </a:rPr>
              <a:t>PhD (2001), MS (1999) in economics from the University of Wisconsin-Madison; MPP (1996) in international trade and finance from Harvard; AB (1990) in Asian studies and chemistry from Bowdoin College. Previously worked at the Federal Reserve Bank of Chicago, as a visiting associate professor at Georgetown University, as an Adviser to the American Law Institute project on the Principles of the Law of World Trade and as an Advisory Board Member to the Pew Charitable Trusts' Subsidyscope project.</a:t>
            </a:r>
            <a:br>
              <a:rPr lang="en-GB" altLang="zh-CN" sz="1200" dirty="0"/>
            </a:br>
            <a:endParaRPr lang="en-GB" altLang="zh-CN" sz="1200" dirty="0">
              <a:solidFill>
                <a:srgbClr val="171717"/>
              </a:solidFill>
              <a:latin typeface="myriad-pro"/>
            </a:endParaRPr>
          </a:p>
          <a:p>
            <a:pPr marL="171450" indent="-171450">
              <a:lnSpc>
                <a:spcPct val="150000"/>
              </a:lnSpc>
              <a:buFont typeface="Arial" panose="020B0604020202020204" pitchFamily="34" charset="0"/>
              <a:buChar char="•"/>
            </a:pPr>
            <a:endParaRPr lang="en-US" altLang="zh-CN" sz="1200" dirty="0">
              <a:solidFill>
                <a:srgbClr val="171717"/>
              </a:solidFill>
              <a:latin typeface="myriad-pro"/>
              <a:sym typeface="+mn-ea"/>
            </a:endParaRPr>
          </a:p>
          <a:p>
            <a:pPr>
              <a:lnSpc>
                <a:spcPct val="150000"/>
              </a:lnSpc>
            </a:pP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171450" indent="-171450" algn="l">
              <a:buFont typeface="Arial" panose="020B0604020202020204" pitchFamily="34" charset="0"/>
              <a:buChar char="•"/>
            </a:pPr>
            <a:endParaRPr lang="en-GB" altLang="zh-CN" sz="1200" dirty="0">
              <a:solidFill>
                <a:srgbClr val="171717"/>
              </a:solidFill>
              <a:latin typeface="myriad-pro"/>
            </a:endParaRPr>
          </a:p>
          <a:p>
            <a:pPr marL="285750" indent="-285750">
              <a:lnSpc>
                <a:spcPct val="150000"/>
              </a:lnSpc>
              <a:buFont typeface="Arial" panose="020B0604020202020204" pitchFamily="34" charset="0"/>
              <a:buChar char="•"/>
            </a:pP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4098" name="Picture 2">
            <a:extLst>
              <a:ext uri="{FF2B5EF4-FFF2-40B4-BE49-F238E27FC236}">
                <a16:creationId xmlns:a16="http://schemas.microsoft.com/office/drawing/2014/main" id="{72CA9DCC-4B01-934D-FBA9-4D663A67DBA8}"/>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5502" y="502936"/>
            <a:ext cx="2230257" cy="2234472"/>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FD453ACB-9C4D-9FA5-F439-DAD1756488B8}"/>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551425" y="487533"/>
            <a:ext cx="2230257" cy="2409021"/>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9375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773A293-C810-4083-A305-CEB619D74BDF}"/>
              </a:ext>
            </a:extLst>
          </p:cNvPr>
          <p:cNvSpPr/>
          <p:nvPr/>
        </p:nvSpPr>
        <p:spPr>
          <a:xfrm>
            <a:off x="-42506" y="3345963"/>
            <a:ext cx="12191997" cy="4127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8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9">
            <a:extLst>
              <a:ext uri="{FF2B5EF4-FFF2-40B4-BE49-F238E27FC236}">
                <a16:creationId xmlns:a16="http://schemas.microsoft.com/office/drawing/2014/main" id="{D2D1AA14-838F-4F2A-BB90-A75BF4D2E30A}"/>
              </a:ext>
            </a:extLst>
          </p:cNvPr>
          <p:cNvSpPr/>
          <p:nvPr/>
        </p:nvSpPr>
        <p:spPr>
          <a:xfrm>
            <a:off x="79539" y="2737048"/>
            <a:ext cx="5780687" cy="3908762"/>
          </a:xfrm>
          <a:prstGeom prst="rect">
            <a:avLst/>
          </a:prstGeom>
        </p:spPr>
        <p:txBody>
          <a:bodyPr wrap="square">
            <a:spAutoFit/>
          </a:bodyPr>
          <a:lstStyle/>
          <a:p>
            <a:pPr>
              <a:lnSpc>
                <a:spcPct val="150000"/>
              </a:lnSpc>
            </a:pPr>
            <a:r>
              <a:rPr lang="en-GB" altLang="zh-CN" sz="1600" b="1" dirty="0">
                <a:solidFill>
                  <a:schemeClr val="tx1">
                    <a:lumMod val="65000"/>
                    <a:lumOff val="35000"/>
                  </a:schemeClr>
                </a:solidFill>
                <a:latin typeface="微软雅黑" panose="020B0503020204020204" charset="-122"/>
                <a:ea typeface="微软雅黑" panose="020B0503020204020204" charset="-122"/>
              </a:rPr>
              <a:t>Daniel Ralph</a:t>
            </a:r>
            <a:r>
              <a:rPr lang="zh-CN" altLang="en-US" sz="1600" b="1" dirty="0">
                <a:solidFill>
                  <a:schemeClr val="tx1">
                    <a:lumMod val="65000"/>
                    <a:lumOff val="35000"/>
                  </a:schemeClr>
                </a:solidFill>
                <a:latin typeface="微软雅黑" panose="020B0503020204020204" charset="-122"/>
                <a:ea typeface="微软雅黑" panose="020B0503020204020204" charset="-122"/>
              </a:rPr>
              <a:t>，</a:t>
            </a:r>
            <a:r>
              <a:rPr lang="en-GB" altLang="zh-CN" sz="1600" b="1" dirty="0">
                <a:solidFill>
                  <a:schemeClr val="tx1">
                    <a:lumMod val="65000"/>
                    <a:lumOff val="35000"/>
                  </a:schemeClr>
                </a:solidFill>
                <a:latin typeface="微软雅黑" panose="020B0503020204020204" charset="-122"/>
                <a:ea typeface="微软雅黑" panose="020B0503020204020204" charset="-122"/>
              </a:rPr>
              <a:t>Professor of Operations Research</a:t>
            </a:r>
            <a:r>
              <a:rPr lang="zh-CN" altLang="en-US" sz="1600" b="1" dirty="0">
                <a:solidFill>
                  <a:schemeClr val="tx1">
                    <a:lumMod val="65000"/>
                    <a:lumOff val="35000"/>
                  </a:schemeClr>
                </a:solidFill>
                <a:latin typeface="微软雅黑" panose="020B0503020204020204" charset="-122"/>
                <a:ea typeface="微软雅黑" panose="020B0503020204020204" charset="-122"/>
              </a:rPr>
              <a:t>，</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Judge Business School, University</a:t>
            </a: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 </a:t>
            </a:r>
            <a:r>
              <a:rPr lang="en-GB" altLang="zh-CN" sz="1600" b="1" dirty="0">
                <a:solidFill>
                  <a:schemeClr val="tx1">
                    <a:lumMod val="65000"/>
                    <a:lumOff val="35000"/>
                  </a:schemeClr>
                </a:solidFill>
                <a:latin typeface="微软雅黑" panose="020B0503020204020204" charset="-122"/>
                <a:ea typeface="微软雅黑" panose="020B0503020204020204" charset="-122"/>
                <a:sym typeface="+mn-ea"/>
              </a:rPr>
              <a:t>of Cambridge</a:t>
            </a:r>
          </a:p>
          <a:p>
            <a:pPr>
              <a:lnSpc>
                <a:spcPct val="150000"/>
              </a:lnSpc>
            </a:pP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285750" indent="-285750" algn="l">
              <a:buFont typeface="Arial" panose="020B0604020202020204" pitchFamily="34" charset="0"/>
              <a:buChar char="•"/>
            </a:pPr>
            <a:r>
              <a:rPr lang="en-GB" altLang="zh-CN" sz="1200" dirty="0">
                <a:solidFill>
                  <a:srgbClr val="171717"/>
                </a:solidFill>
                <a:latin typeface="myriad-pro"/>
              </a:rPr>
              <a:t>Academic Director of the Centre for Risk Studies (CRS)</a:t>
            </a:r>
            <a:br>
              <a:rPr lang="en-GB" altLang="zh-CN" sz="1200" dirty="0">
                <a:solidFill>
                  <a:srgbClr val="171717"/>
                </a:solidFill>
                <a:latin typeface="myriad-pro"/>
              </a:rPr>
            </a:br>
            <a:r>
              <a:rPr lang="en-GB" altLang="zh-CN" sz="1200" dirty="0">
                <a:solidFill>
                  <a:srgbClr val="171717"/>
                </a:solidFill>
                <a:latin typeface="myriad-pro"/>
              </a:rPr>
              <a:t>Director of Studies in Management Studies and Fellow of Churchill College, University of Cambridge</a:t>
            </a:r>
          </a:p>
          <a:p>
            <a:pPr marL="285750" indent="-285750" algn="l">
              <a:buFont typeface="Arial" panose="020B0604020202020204" pitchFamily="34" charset="0"/>
              <a:buChar char="•"/>
            </a:pPr>
            <a:r>
              <a:rPr lang="en-GB" altLang="zh-CN" sz="1200" dirty="0">
                <a:solidFill>
                  <a:srgbClr val="171717"/>
                </a:solidFill>
                <a:latin typeface="myriad-pro"/>
              </a:rPr>
              <a:t>Management of systemic and emerging risks; business decision making; risk aversion in electricity markets; methods and models for optimisation problems and equilibrium systems.</a:t>
            </a:r>
          </a:p>
          <a:p>
            <a:pPr marL="285750" indent="-285750" algn="l">
              <a:buFont typeface="Arial" panose="020B0604020202020204" pitchFamily="34" charset="0"/>
              <a:buChar char="•"/>
            </a:pPr>
            <a:r>
              <a:rPr lang="en-GB" altLang="zh-CN" sz="1200" dirty="0">
                <a:solidFill>
                  <a:srgbClr val="171717"/>
                </a:solidFill>
                <a:latin typeface="myriad-pro"/>
              </a:rPr>
              <a:t>Professor Ralph is a member of the Australian Mathematical Society, INFORMS and the Mathematical Optimization Society. He is Area Editor for Environment, Energy and Sustainability at Operations Research. He was Editor-in-Chief of Mathematical Programming (Series B) from 2007-2013 and has served on the editorial boards of Mathematics of Operations Research and the SIAM Journal on Optimization, as well as the SIAM-MPS book series on optimisation</a:t>
            </a:r>
            <a:r>
              <a:rPr lang="en-GB" altLang="zh-CN" sz="1600" b="0" i="0" dirty="0">
                <a:solidFill>
                  <a:srgbClr val="171717"/>
                </a:solidFill>
                <a:effectLst/>
                <a:latin typeface="myriad-pro"/>
              </a:rPr>
              <a:t>.</a:t>
            </a:r>
          </a:p>
          <a:p>
            <a:br>
              <a:rPr lang="en-GB" altLang="zh-CN" sz="1600" dirty="0"/>
            </a:br>
            <a:endParaRPr lang="zh-CN" altLang="en-US" sz="1200" dirty="0">
              <a:solidFill>
                <a:srgbClr val="171717"/>
              </a:solidFill>
              <a:latin typeface="myriad-pro"/>
              <a:sym typeface="+mn-ea"/>
            </a:endParaRPr>
          </a:p>
        </p:txBody>
      </p:sp>
      <p:grpSp>
        <p:nvGrpSpPr>
          <p:cNvPr id="90" name="组合 89">
            <a:extLst>
              <a:ext uri="{FF2B5EF4-FFF2-40B4-BE49-F238E27FC236}">
                <a16:creationId xmlns:a16="http://schemas.microsoft.com/office/drawing/2014/main" id="{0F5EC7A2-7C4A-422A-8DA4-6B256BBF8E0F}"/>
              </a:ext>
            </a:extLst>
          </p:cNvPr>
          <p:cNvGrpSpPr/>
          <p:nvPr/>
        </p:nvGrpSpPr>
        <p:grpSpPr>
          <a:xfrm>
            <a:off x="1065275" y="1733541"/>
            <a:ext cx="4373493" cy="800419"/>
            <a:chOff x="1391122" y="1573101"/>
            <a:chExt cx="3018458" cy="800419"/>
          </a:xfrm>
          <a:solidFill>
            <a:srgbClr val="EBFFE3"/>
          </a:solidFill>
        </p:grpSpPr>
        <p:sp>
          <p:nvSpPr>
            <p:cNvPr id="6" name="矩形 5">
              <a:extLst>
                <a:ext uri="{FF2B5EF4-FFF2-40B4-BE49-F238E27FC236}">
                  <a16:creationId xmlns:a16="http://schemas.microsoft.com/office/drawing/2014/main" id="{2FC30905-7540-4192-AAC8-5E57C2293B1D}"/>
                </a:ext>
              </a:extLst>
            </p:cNvPr>
            <p:cNvSpPr/>
            <p:nvPr/>
          </p:nvSpPr>
          <p:spPr>
            <a:xfrm>
              <a:off x="1391122" y="1573101"/>
              <a:ext cx="3018458" cy="8004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11">
              <a:extLst>
                <a:ext uri="{FF2B5EF4-FFF2-40B4-BE49-F238E27FC236}">
                  <a16:creationId xmlns:a16="http://schemas.microsoft.com/office/drawing/2014/main" id="{CF07B13E-7996-45D2-B30B-BAB38AB269F9}"/>
                </a:ext>
              </a:extLst>
            </p:cNvPr>
            <p:cNvSpPr txBox="1"/>
            <p:nvPr/>
          </p:nvSpPr>
          <p:spPr>
            <a:xfrm>
              <a:off x="1443679"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91" name="组合 90">
            <a:extLst>
              <a:ext uri="{FF2B5EF4-FFF2-40B4-BE49-F238E27FC236}">
                <a16:creationId xmlns:a16="http://schemas.microsoft.com/office/drawing/2014/main" id="{C04DA1F9-1C29-4E5D-85A6-A4315120417F}"/>
              </a:ext>
            </a:extLst>
          </p:cNvPr>
          <p:cNvGrpSpPr/>
          <p:nvPr/>
        </p:nvGrpSpPr>
        <p:grpSpPr>
          <a:xfrm>
            <a:off x="5438768" y="1746087"/>
            <a:ext cx="6504722" cy="800418"/>
            <a:chOff x="1391122" y="1573102"/>
            <a:chExt cx="5729680" cy="800418"/>
          </a:xfrm>
          <a:solidFill>
            <a:srgbClr val="EBFFE3"/>
          </a:solidFill>
        </p:grpSpPr>
        <p:sp>
          <p:nvSpPr>
            <p:cNvPr id="92" name="矩形 91">
              <a:extLst>
                <a:ext uri="{FF2B5EF4-FFF2-40B4-BE49-F238E27FC236}">
                  <a16:creationId xmlns:a16="http://schemas.microsoft.com/office/drawing/2014/main" id="{0E714FD9-65C5-4EDB-B82D-ACB8BDED5F2A}"/>
                </a:ext>
              </a:extLst>
            </p:cNvPr>
            <p:cNvSpPr/>
            <p:nvPr/>
          </p:nvSpPr>
          <p:spPr>
            <a:xfrm>
              <a:off x="1391122" y="1573102"/>
              <a:ext cx="5729680" cy="80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11">
              <a:extLst>
                <a:ext uri="{FF2B5EF4-FFF2-40B4-BE49-F238E27FC236}">
                  <a16:creationId xmlns:a16="http://schemas.microsoft.com/office/drawing/2014/main" id="{65E921F2-33FB-41BF-8BBC-5F51438C201E}"/>
                </a:ext>
              </a:extLst>
            </p:cNvPr>
            <p:cNvSpPr txBox="1"/>
            <p:nvPr/>
          </p:nvSpPr>
          <p:spPr>
            <a:xfrm>
              <a:off x="1456277"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96" name="文本框 11">
            <a:extLst>
              <a:ext uri="{FF2B5EF4-FFF2-40B4-BE49-F238E27FC236}">
                <a16:creationId xmlns:a16="http://schemas.microsoft.com/office/drawing/2014/main" id="{8BCAB560-9A88-40BC-AEEB-66DCF2D3CC97}"/>
              </a:ext>
            </a:extLst>
          </p:cNvPr>
          <p:cNvSpPr txBox="1"/>
          <p:nvPr/>
        </p:nvSpPr>
        <p:spPr>
          <a:xfrm>
            <a:off x="10427823" y="2588777"/>
            <a:ext cx="1721664" cy="307777"/>
          </a:xfrm>
          <a:prstGeom prst="rect">
            <a:avLst/>
          </a:prstGeom>
          <a:no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4" name="文本框 103">
            <a:extLst>
              <a:ext uri="{FF2B5EF4-FFF2-40B4-BE49-F238E27FC236}">
                <a16:creationId xmlns:a16="http://schemas.microsoft.com/office/drawing/2014/main" id="{FD273A7C-178D-4158-AA8C-16DE642FEC6D}"/>
              </a:ext>
            </a:extLst>
          </p:cNvPr>
          <p:cNvSpPr txBox="1"/>
          <p:nvPr/>
        </p:nvSpPr>
        <p:spPr>
          <a:xfrm>
            <a:off x="2218090" y="-27650"/>
            <a:ext cx="7755819" cy="461665"/>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项目授课导师</a:t>
            </a:r>
          </a:p>
        </p:txBody>
      </p:sp>
      <p:sp>
        <p:nvSpPr>
          <p:cNvPr id="3" name="矩形 9">
            <a:extLst>
              <a:ext uri="{FF2B5EF4-FFF2-40B4-BE49-F238E27FC236}">
                <a16:creationId xmlns:a16="http://schemas.microsoft.com/office/drawing/2014/main" id="{1C360AAE-608C-D48D-C8E4-F012322239A7}"/>
              </a:ext>
            </a:extLst>
          </p:cNvPr>
          <p:cNvSpPr/>
          <p:nvPr/>
        </p:nvSpPr>
        <p:spPr>
          <a:xfrm>
            <a:off x="5860226" y="2732104"/>
            <a:ext cx="6188913" cy="4953344"/>
          </a:xfrm>
          <a:prstGeom prst="rect">
            <a:avLst/>
          </a:prstGeom>
        </p:spPr>
        <p:txBody>
          <a:bodyPr wrap="square">
            <a:spAutoFit/>
          </a:bodyPr>
          <a:lstStyle/>
          <a:p>
            <a:pPr>
              <a:lnSpc>
                <a:spcPct val="150000"/>
              </a:lnSpc>
            </a:pPr>
            <a:r>
              <a:rPr lang="en-GB" altLang="zh-CN" sz="1600" b="1" dirty="0">
                <a:solidFill>
                  <a:schemeClr val="tx1">
                    <a:lumMod val="65000"/>
                    <a:lumOff val="35000"/>
                  </a:schemeClr>
                </a:solidFill>
                <a:latin typeface="微软雅黑" panose="020B0503020204020204" charset="-122"/>
                <a:ea typeface="微软雅黑" panose="020B0503020204020204" charset="-122"/>
              </a:rPr>
              <a:t>Matthew Jones, Professor of Information Systems,</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 Judge Business School, University</a:t>
            </a: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 </a:t>
            </a:r>
            <a:r>
              <a:rPr lang="en-GB" altLang="zh-CN" sz="1600" b="1" dirty="0">
                <a:solidFill>
                  <a:schemeClr val="tx1">
                    <a:lumMod val="65000"/>
                    <a:lumOff val="35000"/>
                  </a:schemeClr>
                </a:solidFill>
                <a:latin typeface="微软雅黑" panose="020B0503020204020204" charset="-122"/>
                <a:ea typeface="微软雅黑" panose="020B0503020204020204" charset="-122"/>
                <a:sym typeface="+mn-ea"/>
              </a:rPr>
              <a:t>of Cambridge</a:t>
            </a:r>
          </a:p>
          <a:p>
            <a:pPr marL="285750" indent="-285750">
              <a:lnSpc>
                <a:spcPct val="150000"/>
              </a:lnSpc>
              <a:buFont typeface="Arial" panose="020B0604020202020204" pitchFamily="34" charset="0"/>
              <a:buChar char="•"/>
            </a:pPr>
            <a:r>
              <a:rPr lang="en-GB" altLang="zh-CN" sz="1200" dirty="0">
                <a:solidFill>
                  <a:srgbClr val="171717"/>
                </a:solidFill>
                <a:latin typeface="myriad-pro"/>
              </a:rPr>
              <a:t>Fellow of Darwin College,</a:t>
            </a:r>
            <a:r>
              <a:rPr lang="en-US" altLang="zh-CN" sz="1200" dirty="0">
                <a:solidFill>
                  <a:srgbClr val="171717"/>
                </a:solidFill>
                <a:latin typeface="myriad-pro"/>
                <a:sym typeface="+mn-ea"/>
              </a:rPr>
              <a:t>Cambridge University</a:t>
            </a:r>
          </a:p>
          <a:p>
            <a:pPr marL="285750" indent="-285750">
              <a:lnSpc>
                <a:spcPct val="150000"/>
              </a:lnSpc>
              <a:buFont typeface="Arial" panose="020B0604020202020204" pitchFamily="34" charset="0"/>
              <a:buChar char="•"/>
            </a:pPr>
            <a:r>
              <a:rPr lang="en-US" altLang="zh-CN" sz="1200" dirty="0">
                <a:solidFill>
                  <a:srgbClr val="171717"/>
                </a:solidFill>
                <a:latin typeface="myriad-pro"/>
                <a:sym typeface="+mn-ea"/>
              </a:rPr>
              <a:t>Research interest: </a:t>
            </a:r>
            <a:r>
              <a:rPr lang="en-GB" altLang="zh-CN" sz="1200" dirty="0">
                <a:solidFill>
                  <a:srgbClr val="171717"/>
                </a:solidFill>
                <a:latin typeface="myriad-pro"/>
              </a:rPr>
              <a:t>The relationship between information systems and social and organisational change, theoretical and methodological issues in information systems research.</a:t>
            </a:r>
            <a:endParaRPr lang="en-US" altLang="zh-CN" sz="1200" dirty="0">
              <a:solidFill>
                <a:srgbClr val="171717"/>
              </a:solidFill>
              <a:latin typeface="myriad-pro"/>
              <a:sym typeface="+mn-ea"/>
            </a:endParaRPr>
          </a:p>
          <a:p>
            <a:pPr marL="285750" indent="-285750">
              <a:lnSpc>
                <a:spcPct val="150000"/>
              </a:lnSpc>
              <a:buFont typeface="Arial" panose="020B0604020202020204" pitchFamily="34" charset="0"/>
              <a:buChar char="•"/>
            </a:pPr>
            <a:r>
              <a:rPr lang="en-GB" altLang="zh-CN" sz="1200" dirty="0">
                <a:solidFill>
                  <a:srgbClr val="171717"/>
                </a:solidFill>
                <a:latin typeface="myriad-pro"/>
              </a:rPr>
              <a:t>Professor Jones has conducted studies in collaboration with Hewlett Packard, DMR Canada (Fujitsu Consulting), Chelsea and Westminster Hospital, Addenbrookes Hospital and Papworth Hospital.</a:t>
            </a:r>
          </a:p>
          <a:p>
            <a:pPr marL="285750" indent="-285750">
              <a:lnSpc>
                <a:spcPct val="150000"/>
              </a:lnSpc>
              <a:buFont typeface="Arial" panose="020B0604020202020204" pitchFamily="34" charset="0"/>
              <a:buChar char="•"/>
            </a:pPr>
            <a:r>
              <a:rPr lang="en-GB" altLang="zh-CN" sz="1200" dirty="0">
                <a:solidFill>
                  <a:srgbClr val="171717"/>
                </a:solidFill>
                <a:latin typeface="myriad-pro"/>
              </a:rPr>
              <a:t> He is a Senior Editor at the European Journal of Information Systems, Information and Organisations and the Journal of the Association for Information Systems and on the Editorial Board of Health Informatics Journal and Information Technology and People and Organization Studies. </a:t>
            </a:r>
          </a:p>
          <a:p>
            <a:pPr marL="285750" indent="-285750">
              <a:lnSpc>
                <a:spcPct val="150000"/>
              </a:lnSpc>
              <a:buFont typeface="Arial" panose="020B0604020202020204" pitchFamily="34" charset="0"/>
              <a:buChar char="•"/>
            </a:pPr>
            <a:r>
              <a:rPr lang="en-GB" altLang="zh-CN" sz="1200" dirty="0">
                <a:solidFill>
                  <a:srgbClr val="171717"/>
                </a:solidFill>
                <a:latin typeface="myriad-pro"/>
              </a:rPr>
              <a:t>He is the Chair of IFIP Working Group 8.2 on Information Systems and Organisations.</a:t>
            </a:r>
            <a:endParaRPr lang="zh-CN" altLang="en-US" sz="1200" dirty="0">
              <a:solidFill>
                <a:srgbClr val="171717"/>
              </a:solidFill>
              <a:latin typeface="myriad-pro"/>
              <a:sym typeface="+mn-ea"/>
            </a:endParaRPr>
          </a:p>
          <a:p>
            <a:pPr>
              <a:lnSpc>
                <a:spcPct val="150000"/>
              </a:lnSpc>
            </a:pP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171450" indent="-171450" algn="l">
              <a:buFont typeface="Arial" panose="020B0604020202020204" pitchFamily="34" charset="0"/>
              <a:buChar char="•"/>
            </a:pPr>
            <a:endParaRPr lang="en-GB" altLang="zh-CN" sz="1200" dirty="0">
              <a:solidFill>
                <a:srgbClr val="171717"/>
              </a:solidFill>
              <a:latin typeface="myriad-pro"/>
            </a:endParaRPr>
          </a:p>
          <a:p>
            <a:pPr marL="285750" indent="-285750">
              <a:lnSpc>
                <a:spcPct val="150000"/>
              </a:lnSpc>
              <a:buFont typeface="Arial" panose="020B0604020202020204" pitchFamily="34" charset="0"/>
              <a:buChar char="•"/>
            </a:pP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6146" name="Picture 2" descr="Daniel Ralph.">
            <a:extLst>
              <a:ext uri="{FF2B5EF4-FFF2-40B4-BE49-F238E27FC236}">
                <a16:creationId xmlns:a16="http://schemas.microsoft.com/office/drawing/2014/main" id="{BFF6C1A7-016F-4810-ED3D-F243A2ED28D5}"/>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91802" y="595226"/>
            <a:ext cx="2269003" cy="2216218"/>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4" descr="Matthew Jones">
            <a:extLst>
              <a:ext uri="{FF2B5EF4-FFF2-40B4-BE49-F238E27FC236}">
                <a16:creationId xmlns:a16="http://schemas.microsoft.com/office/drawing/2014/main" id="{B9570DD9-52F7-B11F-AC44-E46DA89E79BC}"/>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375"/>
          <a:stretch/>
        </p:blipFill>
        <p:spPr bwMode="auto">
          <a:xfrm>
            <a:off x="5621332" y="583178"/>
            <a:ext cx="2393956" cy="2313770"/>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3863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773A293-C810-4083-A305-CEB619D74BDF}"/>
              </a:ext>
            </a:extLst>
          </p:cNvPr>
          <p:cNvSpPr/>
          <p:nvPr/>
        </p:nvSpPr>
        <p:spPr>
          <a:xfrm>
            <a:off x="-42506" y="3345963"/>
            <a:ext cx="12191997" cy="4127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8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9">
            <a:extLst>
              <a:ext uri="{FF2B5EF4-FFF2-40B4-BE49-F238E27FC236}">
                <a16:creationId xmlns:a16="http://schemas.microsoft.com/office/drawing/2014/main" id="{D2D1AA14-838F-4F2A-BB90-A75BF4D2E30A}"/>
              </a:ext>
            </a:extLst>
          </p:cNvPr>
          <p:cNvSpPr/>
          <p:nvPr/>
        </p:nvSpPr>
        <p:spPr>
          <a:xfrm>
            <a:off x="79539" y="2737048"/>
            <a:ext cx="5680335" cy="3742115"/>
          </a:xfrm>
          <a:prstGeom prst="rect">
            <a:avLst/>
          </a:prstGeom>
        </p:spPr>
        <p:txBody>
          <a:bodyPr wrap="square">
            <a:spAutoFit/>
          </a:bodyPr>
          <a:lstStyle/>
          <a:p>
            <a:pPr>
              <a:lnSpc>
                <a:spcPct val="150000"/>
              </a:lnSpc>
            </a:pPr>
            <a:r>
              <a:rPr lang="en-GB" altLang="zh-CN" sz="1600" b="1" dirty="0">
                <a:solidFill>
                  <a:schemeClr val="tx1">
                    <a:lumMod val="65000"/>
                    <a:lumOff val="35000"/>
                  </a:schemeClr>
                </a:solidFill>
                <a:latin typeface="微软雅黑" panose="020B0503020204020204" charset="-122"/>
                <a:ea typeface="微软雅黑" panose="020B0503020204020204" charset="-122"/>
              </a:rPr>
              <a:t>Alberto Feduzi, Management Practice Associate Professor, </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Judge Business School, University</a:t>
            </a: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 </a:t>
            </a:r>
            <a:r>
              <a:rPr lang="en-GB" altLang="zh-CN" sz="1600" b="1" dirty="0">
                <a:solidFill>
                  <a:schemeClr val="tx1">
                    <a:lumMod val="65000"/>
                    <a:lumOff val="35000"/>
                  </a:schemeClr>
                </a:solidFill>
                <a:latin typeface="微软雅黑" panose="020B0503020204020204" charset="-122"/>
                <a:ea typeface="微软雅黑" panose="020B0503020204020204" charset="-122"/>
                <a:sym typeface="+mn-ea"/>
              </a:rPr>
              <a:t>of Cambridge</a:t>
            </a:r>
          </a:p>
          <a:p>
            <a:pPr marL="285750" indent="-285750">
              <a:lnSpc>
                <a:spcPct val="150000"/>
              </a:lnSpc>
              <a:buFont typeface="Arial" panose="020B0604020202020204" pitchFamily="34" charset="0"/>
              <a:buChar char="•"/>
            </a:pPr>
            <a:r>
              <a:rPr lang="en-GB" altLang="zh-CN" sz="1200" dirty="0">
                <a:solidFill>
                  <a:srgbClr val="171717"/>
                </a:solidFill>
                <a:latin typeface="myriad-pro"/>
              </a:rPr>
              <a:t>Academic Director of the Master of Studies in Entrepreneurship Programme</a:t>
            </a:r>
            <a:endParaRPr lang="en-GB" altLang="zh-CN" sz="1200" dirty="0">
              <a:solidFill>
                <a:srgbClr val="171717"/>
              </a:solidFill>
              <a:latin typeface="myriad-pro"/>
              <a:sym typeface="+mn-ea"/>
            </a:endParaRPr>
          </a:p>
          <a:p>
            <a:pPr marL="285750" indent="-285750">
              <a:lnSpc>
                <a:spcPct val="150000"/>
              </a:lnSpc>
              <a:buFont typeface="Arial" panose="020B0604020202020204" pitchFamily="34" charset="0"/>
              <a:buChar char="•"/>
            </a:pPr>
            <a:r>
              <a:rPr lang="en-GB" altLang="zh-CN" sz="1200" dirty="0">
                <a:solidFill>
                  <a:srgbClr val="171717"/>
                </a:solidFill>
                <a:latin typeface="myriad-pro"/>
              </a:rPr>
              <a:t>Research interests: Individual, strategic and organisational decision-making under uncertainty; understanding and managing unknown unknowns and Black Swans; innovation and entrepreneurial behaviour; behavioural strategy.</a:t>
            </a:r>
          </a:p>
          <a:p>
            <a:pPr marL="285750" indent="-285750">
              <a:lnSpc>
                <a:spcPct val="150000"/>
              </a:lnSpc>
              <a:buFont typeface="Arial" panose="020B0604020202020204" pitchFamily="34" charset="0"/>
              <a:buChar char="•"/>
            </a:pPr>
            <a:r>
              <a:rPr lang="en-GB" altLang="zh-CN" sz="1200" dirty="0">
                <a:solidFill>
                  <a:srgbClr val="171717"/>
                </a:solidFill>
                <a:latin typeface="myriad-pro"/>
              </a:rPr>
              <a:t>Best Article Award (for “De </a:t>
            </a:r>
            <a:r>
              <a:rPr lang="en-GB" altLang="zh-CN" sz="1200" dirty="0" err="1">
                <a:solidFill>
                  <a:srgbClr val="171717"/>
                </a:solidFill>
                <a:latin typeface="myriad-pro"/>
              </a:rPr>
              <a:t>Finetti</a:t>
            </a:r>
            <a:r>
              <a:rPr lang="en-GB" altLang="zh-CN" sz="1200" dirty="0">
                <a:solidFill>
                  <a:srgbClr val="171717"/>
                </a:solidFill>
                <a:latin typeface="myriad-pro"/>
              </a:rPr>
              <a:t> on uncertainty” by Feduzi, </a:t>
            </a:r>
            <a:r>
              <a:rPr lang="en-GB" altLang="zh-CN" sz="1200" dirty="0" err="1">
                <a:solidFill>
                  <a:srgbClr val="171717"/>
                </a:solidFill>
                <a:latin typeface="myriad-pro"/>
              </a:rPr>
              <a:t>Runde</a:t>
            </a:r>
            <a:r>
              <a:rPr lang="en-GB" altLang="zh-CN" sz="1200" dirty="0">
                <a:solidFill>
                  <a:srgbClr val="171717"/>
                </a:solidFill>
                <a:latin typeface="myriad-pro"/>
              </a:rPr>
              <a:t> and </a:t>
            </a:r>
            <a:r>
              <a:rPr lang="en-GB" altLang="zh-CN" sz="1200" dirty="0" err="1">
                <a:solidFill>
                  <a:srgbClr val="171717"/>
                </a:solidFill>
                <a:latin typeface="myriad-pro"/>
              </a:rPr>
              <a:t>Zappia</a:t>
            </a:r>
            <a:r>
              <a:rPr lang="en-GB" altLang="zh-CN" sz="1200" dirty="0">
                <a:solidFill>
                  <a:srgbClr val="171717"/>
                </a:solidFill>
                <a:latin typeface="myriad-pro"/>
              </a:rPr>
              <a:t>, Cambridge Journal of Economics), European Society for the History of Economic Thought (ESHET), 2016</a:t>
            </a:r>
          </a:p>
          <a:p>
            <a:pPr marL="285750" indent="-285750">
              <a:lnSpc>
                <a:spcPct val="150000"/>
              </a:lnSpc>
              <a:buFont typeface="Arial" panose="020B0604020202020204" pitchFamily="34" charset="0"/>
              <a:buChar char="•"/>
            </a:pPr>
            <a:r>
              <a:rPr lang="en-GB" altLang="zh-CN" sz="1200" dirty="0">
                <a:solidFill>
                  <a:srgbClr val="171717"/>
                </a:solidFill>
                <a:latin typeface="myriad-pro"/>
              </a:rPr>
              <a:t>G.L.S. Shackle Scholarship, St Edmund’s College, University of Cambridge, 2015</a:t>
            </a:r>
          </a:p>
          <a:p>
            <a:pPr>
              <a:lnSpc>
                <a:spcPct val="150000"/>
              </a:lnSpc>
            </a:pP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90" name="组合 89">
            <a:extLst>
              <a:ext uri="{FF2B5EF4-FFF2-40B4-BE49-F238E27FC236}">
                <a16:creationId xmlns:a16="http://schemas.microsoft.com/office/drawing/2014/main" id="{0F5EC7A2-7C4A-422A-8DA4-6B256BBF8E0F}"/>
              </a:ext>
            </a:extLst>
          </p:cNvPr>
          <p:cNvGrpSpPr/>
          <p:nvPr/>
        </p:nvGrpSpPr>
        <p:grpSpPr>
          <a:xfrm>
            <a:off x="1065275" y="1733541"/>
            <a:ext cx="4373493" cy="800419"/>
            <a:chOff x="1391122" y="1573101"/>
            <a:chExt cx="3018458" cy="800419"/>
          </a:xfrm>
          <a:solidFill>
            <a:srgbClr val="EBFFE3"/>
          </a:solidFill>
        </p:grpSpPr>
        <p:sp>
          <p:nvSpPr>
            <p:cNvPr id="6" name="矩形 5">
              <a:extLst>
                <a:ext uri="{FF2B5EF4-FFF2-40B4-BE49-F238E27FC236}">
                  <a16:creationId xmlns:a16="http://schemas.microsoft.com/office/drawing/2014/main" id="{2FC30905-7540-4192-AAC8-5E57C2293B1D}"/>
                </a:ext>
              </a:extLst>
            </p:cNvPr>
            <p:cNvSpPr/>
            <p:nvPr/>
          </p:nvSpPr>
          <p:spPr>
            <a:xfrm>
              <a:off x="1391122" y="1573101"/>
              <a:ext cx="3018458" cy="8004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11">
              <a:extLst>
                <a:ext uri="{FF2B5EF4-FFF2-40B4-BE49-F238E27FC236}">
                  <a16:creationId xmlns:a16="http://schemas.microsoft.com/office/drawing/2014/main" id="{CF07B13E-7996-45D2-B30B-BAB38AB269F9}"/>
                </a:ext>
              </a:extLst>
            </p:cNvPr>
            <p:cNvSpPr txBox="1"/>
            <p:nvPr/>
          </p:nvSpPr>
          <p:spPr>
            <a:xfrm>
              <a:off x="1443679"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91" name="组合 90">
            <a:extLst>
              <a:ext uri="{FF2B5EF4-FFF2-40B4-BE49-F238E27FC236}">
                <a16:creationId xmlns:a16="http://schemas.microsoft.com/office/drawing/2014/main" id="{C04DA1F9-1C29-4E5D-85A6-A4315120417F}"/>
              </a:ext>
            </a:extLst>
          </p:cNvPr>
          <p:cNvGrpSpPr/>
          <p:nvPr/>
        </p:nvGrpSpPr>
        <p:grpSpPr>
          <a:xfrm>
            <a:off x="5412513" y="1743230"/>
            <a:ext cx="6504722" cy="800418"/>
            <a:chOff x="1391122" y="1573102"/>
            <a:chExt cx="5729680" cy="800418"/>
          </a:xfrm>
          <a:solidFill>
            <a:srgbClr val="EBFFE3"/>
          </a:solidFill>
        </p:grpSpPr>
        <p:sp>
          <p:nvSpPr>
            <p:cNvPr id="92" name="矩形 91">
              <a:extLst>
                <a:ext uri="{FF2B5EF4-FFF2-40B4-BE49-F238E27FC236}">
                  <a16:creationId xmlns:a16="http://schemas.microsoft.com/office/drawing/2014/main" id="{0E714FD9-65C5-4EDB-B82D-ACB8BDED5F2A}"/>
                </a:ext>
              </a:extLst>
            </p:cNvPr>
            <p:cNvSpPr/>
            <p:nvPr/>
          </p:nvSpPr>
          <p:spPr>
            <a:xfrm>
              <a:off x="1391122" y="1573102"/>
              <a:ext cx="5729680" cy="80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11">
              <a:extLst>
                <a:ext uri="{FF2B5EF4-FFF2-40B4-BE49-F238E27FC236}">
                  <a16:creationId xmlns:a16="http://schemas.microsoft.com/office/drawing/2014/main" id="{65E921F2-33FB-41BF-8BBC-5F51438C201E}"/>
                </a:ext>
              </a:extLst>
            </p:cNvPr>
            <p:cNvSpPr txBox="1"/>
            <p:nvPr/>
          </p:nvSpPr>
          <p:spPr>
            <a:xfrm>
              <a:off x="1456277"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96" name="文本框 11">
            <a:extLst>
              <a:ext uri="{FF2B5EF4-FFF2-40B4-BE49-F238E27FC236}">
                <a16:creationId xmlns:a16="http://schemas.microsoft.com/office/drawing/2014/main" id="{8BCAB560-9A88-40BC-AEEB-66DCF2D3CC97}"/>
              </a:ext>
            </a:extLst>
          </p:cNvPr>
          <p:cNvSpPr txBox="1"/>
          <p:nvPr/>
        </p:nvSpPr>
        <p:spPr>
          <a:xfrm>
            <a:off x="10427823" y="2588777"/>
            <a:ext cx="1721664" cy="307777"/>
          </a:xfrm>
          <a:prstGeom prst="rect">
            <a:avLst/>
          </a:prstGeom>
          <a:no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4" name="文本框 103">
            <a:extLst>
              <a:ext uri="{FF2B5EF4-FFF2-40B4-BE49-F238E27FC236}">
                <a16:creationId xmlns:a16="http://schemas.microsoft.com/office/drawing/2014/main" id="{FD273A7C-178D-4158-AA8C-16DE642FEC6D}"/>
              </a:ext>
            </a:extLst>
          </p:cNvPr>
          <p:cNvSpPr txBox="1"/>
          <p:nvPr/>
        </p:nvSpPr>
        <p:spPr>
          <a:xfrm>
            <a:off x="2003777" y="-14288"/>
            <a:ext cx="7755819" cy="461665"/>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项目授课导师</a:t>
            </a:r>
          </a:p>
        </p:txBody>
      </p:sp>
      <p:sp>
        <p:nvSpPr>
          <p:cNvPr id="3" name="矩形 9">
            <a:extLst>
              <a:ext uri="{FF2B5EF4-FFF2-40B4-BE49-F238E27FC236}">
                <a16:creationId xmlns:a16="http://schemas.microsoft.com/office/drawing/2014/main" id="{1C360AAE-608C-D48D-C8E4-F012322239A7}"/>
              </a:ext>
            </a:extLst>
          </p:cNvPr>
          <p:cNvSpPr/>
          <p:nvPr/>
        </p:nvSpPr>
        <p:spPr>
          <a:xfrm>
            <a:off x="5332940" y="2732104"/>
            <a:ext cx="6716199" cy="4953344"/>
          </a:xfrm>
          <a:prstGeom prst="rect">
            <a:avLst/>
          </a:prstGeom>
        </p:spPr>
        <p:txBody>
          <a:bodyPr wrap="square">
            <a:spAutoFit/>
          </a:bodyPr>
          <a:lstStyle/>
          <a:p>
            <a:pPr>
              <a:lnSpc>
                <a:spcPct val="150000"/>
              </a:lnSpc>
            </a:pPr>
            <a:r>
              <a:rPr lang="en-GB" altLang="zh-CN" sz="1600" b="1" dirty="0">
                <a:solidFill>
                  <a:schemeClr val="tx1">
                    <a:lumMod val="65000"/>
                    <a:lumOff val="35000"/>
                  </a:schemeClr>
                </a:solidFill>
                <a:latin typeface="微软雅黑" panose="020B0503020204020204" charset="-122"/>
                <a:ea typeface="微软雅黑" panose="020B0503020204020204" charset="-122"/>
              </a:rPr>
              <a:t>Paul </a:t>
            </a:r>
            <a:r>
              <a:rPr lang="en-GB" altLang="zh-CN" sz="1600" b="1" dirty="0" err="1">
                <a:solidFill>
                  <a:schemeClr val="tx1">
                    <a:lumMod val="65000"/>
                    <a:lumOff val="35000"/>
                  </a:schemeClr>
                </a:solidFill>
                <a:latin typeface="微软雅黑" panose="020B0503020204020204" charset="-122"/>
                <a:ea typeface="微软雅黑" panose="020B0503020204020204" charset="-122"/>
              </a:rPr>
              <a:t>Kattuman</a:t>
            </a:r>
            <a:r>
              <a:rPr lang="en-GB" altLang="zh-CN" sz="1600" b="1" dirty="0">
                <a:solidFill>
                  <a:schemeClr val="tx1">
                    <a:lumMod val="65000"/>
                    <a:lumOff val="35000"/>
                  </a:schemeClr>
                </a:solidFill>
                <a:latin typeface="微软雅黑" panose="020B0503020204020204" charset="-122"/>
                <a:ea typeface="微软雅黑" panose="020B0503020204020204" charset="-122"/>
              </a:rPr>
              <a:t>, Professor of Economics,</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 Judge Business School, University</a:t>
            </a: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 </a:t>
            </a:r>
            <a:r>
              <a:rPr lang="en-GB" altLang="zh-CN" sz="1600" b="1" dirty="0">
                <a:solidFill>
                  <a:schemeClr val="tx1">
                    <a:lumMod val="65000"/>
                    <a:lumOff val="35000"/>
                  </a:schemeClr>
                </a:solidFill>
                <a:latin typeface="微软雅黑" panose="020B0503020204020204" charset="-122"/>
                <a:ea typeface="微软雅黑" panose="020B0503020204020204" charset="-122"/>
                <a:sym typeface="+mn-ea"/>
              </a:rPr>
              <a:t>of Cambridge</a:t>
            </a:r>
          </a:p>
          <a:p>
            <a:pPr marL="171450" indent="-171450">
              <a:lnSpc>
                <a:spcPct val="150000"/>
              </a:lnSpc>
              <a:buFont typeface="Arial" panose="020B0604020202020204" pitchFamily="34" charset="0"/>
              <a:buChar char="•"/>
            </a:pPr>
            <a:r>
              <a:rPr lang="en-GB" altLang="zh-CN" sz="1200" dirty="0">
                <a:solidFill>
                  <a:srgbClr val="171717"/>
                </a:solidFill>
                <a:latin typeface="myriad-pro"/>
              </a:rPr>
              <a:t>Director of Studies in Management and Fellow of Corpus Christi College,</a:t>
            </a:r>
            <a:endParaRPr lang="en-GB" altLang="zh-CN" sz="1200" dirty="0">
              <a:solidFill>
                <a:srgbClr val="171717"/>
              </a:solidFill>
              <a:latin typeface="myriad-pro"/>
              <a:sym typeface="+mn-ea"/>
            </a:endParaRPr>
          </a:p>
          <a:p>
            <a:pPr marL="171450" indent="-171450">
              <a:lnSpc>
                <a:spcPct val="150000"/>
              </a:lnSpc>
              <a:buFont typeface="Arial" panose="020B0604020202020204" pitchFamily="34" charset="0"/>
              <a:buChar char="•"/>
            </a:pPr>
            <a:r>
              <a:rPr lang="en-GB" altLang="zh-CN" sz="1200" dirty="0">
                <a:solidFill>
                  <a:srgbClr val="171717"/>
                </a:solidFill>
                <a:latin typeface="myriad-pro"/>
                <a:sym typeface="+mn-ea"/>
              </a:rPr>
              <a:t>Research interests: </a:t>
            </a:r>
            <a:r>
              <a:rPr lang="en-GB" altLang="zh-CN" sz="1200" dirty="0">
                <a:solidFill>
                  <a:srgbClr val="171717"/>
                </a:solidFill>
                <a:latin typeface="myriad-pro"/>
              </a:rPr>
              <a:t>Applied econometrics and statistics; industrial organisation; corporate performance; system dynamics; India; China.</a:t>
            </a:r>
            <a:endParaRPr lang="en-GB" altLang="zh-CN" sz="1200" dirty="0">
              <a:solidFill>
                <a:srgbClr val="171717"/>
              </a:solidFill>
              <a:latin typeface="myriad-pro"/>
              <a:sym typeface="+mn-ea"/>
            </a:endParaRPr>
          </a:p>
          <a:p>
            <a:pPr marL="171450" indent="-171450">
              <a:lnSpc>
                <a:spcPct val="150000"/>
              </a:lnSpc>
              <a:buFont typeface="Arial" panose="020B0604020202020204" pitchFamily="34" charset="0"/>
              <a:buChar char="•"/>
            </a:pPr>
            <a:r>
              <a:rPr lang="en-GB" altLang="zh-CN" sz="1200" dirty="0">
                <a:solidFill>
                  <a:srgbClr val="171717"/>
                </a:solidFill>
                <a:latin typeface="myriad-pro"/>
              </a:rPr>
              <a:t>Professor </a:t>
            </a:r>
            <a:r>
              <a:rPr lang="en-GB" altLang="zh-CN" sz="1200" dirty="0" err="1">
                <a:solidFill>
                  <a:srgbClr val="171717"/>
                </a:solidFill>
                <a:latin typeface="myriad-pro"/>
              </a:rPr>
              <a:t>Kattuman</a:t>
            </a:r>
            <a:r>
              <a:rPr lang="en-GB" altLang="zh-CN" sz="1200" dirty="0">
                <a:solidFill>
                  <a:srgbClr val="171717"/>
                </a:solidFill>
                <a:latin typeface="myriad-pro"/>
              </a:rPr>
              <a:t> was an economist in the Indian civil service prior to beginning his academic career. He served as a senior expert in the EC-Delegation to Bosnia and Herzegovina (2008-2009) and in the EU public financial management programme for the Republic of Moldova (2016-2018). Since the beginning of the pandemic, he has worked with Public Health England East of England, NHS Improvement East of England, and the Governments of Punjab, Tamil Nadu and Kerala states in India, contributing statistical analysis and forecasts to support COVID operations and management.</a:t>
            </a:r>
            <a:endParaRPr lang="en-GB" altLang="zh-CN" sz="1200" dirty="0">
              <a:solidFill>
                <a:srgbClr val="171717"/>
              </a:solidFill>
              <a:latin typeface="myriad-pro"/>
              <a:sym typeface="+mn-ea"/>
            </a:endParaRPr>
          </a:p>
          <a:p>
            <a:pPr marL="171450" indent="-171450">
              <a:lnSpc>
                <a:spcPct val="150000"/>
              </a:lnSpc>
              <a:buFont typeface="Arial" panose="020B0604020202020204" pitchFamily="34" charset="0"/>
              <a:buChar char="•"/>
            </a:pPr>
            <a:r>
              <a:rPr lang="en-GB" altLang="zh-CN" sz="1200" dirty="0">
                <a:solidFill>
                  <a:srgbClr val="171717"/>
                </a:solidFill>
                <a:latin typeface="myriad-pro"/>
              </a:rPr>
              <a:t>Awards &amp; honours</a:t>
            </a:r>
            <a:endParaRPr lang="en-GB" altLang="zh-CN" sz="1200" dirty="0">
              <a:solidFill>
                <a:srgbClr val="171717"/>
              </a:solidFill>
              <a:latin typeface="myriad-pro"/>
              <a:sym typeface="+mn-ea"/>
            </a:endParaRPr>
          </a:p>
          <a:p>
            <a:pPr algn="l"/>
            <a:r>
              <a:rPr lang="en-GB" altLang="zh-CN" sz="1200" dirty="0">
                <a:solidFill>
                  <a:srgbClr val="171717"/>
                </a:solidFill>
                <a:latin typeface="myriad-pro"/>
              </a:rPr>
              <a:t>     Financial Times Responsible Business Education Awards, 2023</a:t>
            </a:r>
          </a:p>
          <a:p>
            <a:pPr algn="l"/>
            <a:r>
              <a:rPr lang="en-GB" altLang="zh-CN" sz="1200" dirty="0">
                <a:solidFill>
                  <a:srgbClr val="171717"/>
                </a:solidFill>
                <a:latin typeface="myriad-pro"/>
              </a:rPr>
              <a:t>    Cambridge Judge Business School Teaching Award, 2020</a:t>
            </a:r>
          </a:p>
          <a:p>
            <a:pPr algn="l"/>
            <a:r>
              <a:rPr lang="en-GB" altLang="zh-CN" sz="1200" dirty="0">
                <a:solidFill>
                  <a:srgbClr val="171717"/>
                </a:solidFill>
                <a:latin typeface="myriad-pro"/>
              </a:rPr>
              <a:t>    Cambridge Judge Business School Teaching Award, 2016</a:t>
            </a:r>
          </a:p>
          <a:p>
            <a:br>
              <a:rPr lang="en-GB" altLang="zh-CN" sz="1200" dirty="0">
                <a:solidFill>
                  <a:srgbClr val="171717"/>
                </a:solidFill>
                <a:latin typeface="myriad-pro"/>
              </a:rPr>
            </a:br>
            <a:endParaRPr lang="zh-CN" altLang="en-US" sz="1200" dirty="0">
              <a:solidFill>
                <a:srgbClr val="171717"/>
              </a:solidFill>
              <a:latin typeface="myriad-pro"/>
              <a:sym typeface="+mn-ea"/>
            </a:endParaRPr>
          </a:p>
          <a:p>
            <a:pPr marL="171450" indent="-171450" algn="l">
              <a:buFont typeface="Arial" panose="020B0604020202020204" pitchFamily="34" charset="0"/>
              <a:buChar char="•"/>
            </a:pPr>
            <a:endParaRPr lang="en-GB" altLang="zh-CN" sz="1200" dirty="0">
              <a:solidFill>
                <a:srgbClr val="171717"/>
              </a:solidFill>
              <a:latin typeface="myriad-pro"/>
            </a:endParaRPr>
          </a:p>
          <a:p>
            <a:pPr marL="285750" indent="-285750">
              <a:lnSpc>
                <a:spcPct val="150000"/>
              </a:lnSpc>
              <a:buFont typeface="Arial" panose="020B0604020202020204" pitchFamily="34" charset="0"/>
              <a:buChar char="•"/>
            </a:pP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8194" name="Picture 2" descr="Alberto Feduzi.">
            <a:extLst>
              <a:ext uri="{FF2B5EF4-FFF2-40B4-BE49-F238E27FC236}">
                <a16:creationId xmlns:a16="http://schemas.microsoft.com/office/drawing/2014/main" id="{AFEF83AD-C008-A6EA-5976-F8DD3240A49E}"/>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651"/>
          <a:stretch/>
        </p:blipFill>
        <p:spPr bwMode="auto">
          <a:xfrm>
            <a:off x="274765" y="556225"/>
            <a:ext cx="2317936" cy="2313975"/>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96" name="Picture 4" descr="Kattuman paul 590x288 1">
            <a:extLst>
              <a:ext uri="{FF2B5EF4-FFF2-40B4-BE49-F238E27FC236}">
                <a16:creationId xmlns:a16="http://schemas.microsoft.com/office/drawing/2014/main" id="{3B246B80-B133-4696-EBCA-3B09BA0E990C}"/>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1424"/>
          <a:stretch/>
        </p:blipFill>
        <p:spPr bwMode="auto">
          <a:xfrm>
            <a:off x="5499560" y="447377"/>
            <a:ext cx="2456302" cy="2467627"/>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47171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descr="cambridgeâçå¾çæç´¢ç»æ"/>
          <p:cNvPicPr/>
          <p:nvPr/>
        </p:nvPicPr>
        <p:blipFill rotWithShape="1">
          <a:blip r:embed="rId2" cstate="email">
            <a:extLst>
              <a:ext uri="{28A0092B-C50C-407E-A947-70E740481C1C}">
                <a14:useLocalDpi xmlns:a14="http://schemas.microsoft.com/office/drawing/2010/main"/>
              </a:ext>
            </a:extLst>
          </a:blip>
          <a:srcRect/>
          <a:stretch>
            <a:fillRect/>
          </a:stretch>
        </p:blipFill>
        <p:spPr bwMode="auto">
          <a:xfrm>
            <a:off x="0" y="3202"/>
            <a:ext cx="12192000" cy="6854798"/>
          </a:xfrm>
          <a:prstGeom prst="rect">
            <a:avLst/>
          </a:prstGeom>
          <a:noFill/>
          <a:ln>
            <a:noFill/>
          </a:ln>
        </p:spPr>
      </p:pic>
      <p:sp>
        <p:nvSpPr>
          <p:cNvPr id="22" name="矩形 21"/>
          <p:cNvSpPr/>
          <p:nvPr/>
        </p:nvSpPr>
        <p:spPr>
          <a:xfrm>
            <a:off x="-518292" y="-135902"/>
            <a:ext cx="12236042" cy="7190509"/>
          </a:xfrm>
          <a:prstGeom prst="rect">
            <a:avLst/>
          </a:prstGeom>
          <a:gradFill>
            <a:gsLst>
              <a:gs pos="0">
                <a:schemeClr val="bg1">
                  <a:alpha val="90000"/>
                </a:schemeClr>
              </a:gs>
              <a:gs pos="100000">
                <a:schemeClr val="bg1">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690134" y="2902526"/>
            <a:ext cx="5317419" cy="1385455"/>
            <a:chOff x="-1021479" y="2778389"/>
            <a:chExt cx="7755819" cy="1771408"/>
          </a:xfrm>
        </p:grpSpPr>
        <p:sp>
          <p:nvSpPr>
            <p:cNvPr id="23" name="矩形 22"/>
            <p:cNvSpPr/>
            <p:nvPr/>
          </p:nvSpPr>
          <p:spPr>
            <a:xfrm>
              <a:off x="53347" y="2778389"/>
              <a:ext cx="5606165" cy="1771408"/>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21479" y="2873772"/>
              <a:ext cx="7755819" cy="1561000"/>
              <a:chOff x="2522271" y="863019"/>
              <a:chExt cx="7755819" cy="1561000"/>
            </a:xfrm>
          </p:grpSpPr>
          <p:sp>
            <p:nvSpPr>
              <p:cNvPr id="12" name="文本框 11"/>
              <p:cNvSpPr txBox="1"/>
              <p:nvPr/>
            </p:nvSpPr>
            <p:spPr>
              <a:xfrm>
                <a:off x="2522271" y="1479581"/>
                <a:ext cx="7755819" cy="944438"/>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夏令营行程示例</a:t>
                </a:r>
                <a:endPar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ct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ctr"/>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＊本次夏令营最终行程单会提前</a:t>
                </a:r>
                <a:r>
                  <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个月左右发布 </a:t>
                </a:r>
              </a:p>
            </p:txBody>
          </p:sp>
          <p:cxnSp>
            <p:nvCxnSpPr>
              <p:cNvPr id="10" name="直接连接符 9"/>
              <p:cNvCxnSpPr/>
              <p:nvPr/>
            </p:nvCxnSpPr>
            <p:spPr>
              <a:xfrm flipV="1">
                <a:off x="4802782" y="863019"/>
                <a:ext cx="2586436" cy="1"/>
              </a:xfrm>
              <a:prstGeom prst="line">
                <a:avLst/>
              </a:prstGeom>
              <a:ln w="34925">
                <a:solidFill>
                  <a:srgbClr val="D4E5D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5637120" y="2084110"/>
                <a:ext cx="1526120" cy="1"/>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grpSp>
      </p:grpSp>
      <p:graphicFrame>
        <p:nvGraphicFramePr>
          <p:cNvPr id="3" name="表格 2">
            <a:extLst>
              <a:ext uri="{FF2B5EF4-FFF2-40B4-BE49-F238E27FC236}">
                <a16:creationId xmlns:a16="http://schemas.microsoft.com/office/drawing/2014/main" id="{6F1D2B07-0554-C5EC-C565-F98DD064DAAD}"/>
              </a:ext>
            </a:extLst>
          </p:cNvPr>
          <p:cNvGraphicFramePr>
            <a:graphicFrameLocks noGrp="1"/>
          </p:cNvGraphicFramePr>
          <p:nvPr>
            <p:extLst>
              <p:ext uri="{D42A27DB-BD31-4B8C-83A1-F6EECF244321}">
                <p14:modId xmlns:p14="http://schemas.microsoft.com/office/powerpoint/2010/main" val="48873312"/>
              </p:ext>
            </p:extLst>
          </p:nvPr>
        </p:nvGraphicFramePr>
        <p:xfrm>
          <a:off x="3890380" y="-1"/>
          <a:ext cx="8321253" cy="6883877"/>
        </p:xfrm>
        <a:graphic>
          <a:graphicData uri="http://schemas.openxmlformats.org/drawingml/2006/table">
            <a:tbl>
              <a:tblPr>
                <a:tableStyleId>{5C22544A-7EE6-4342-B048-85BDC9FD1C3A}</a:tableStyleId>
              </a:tblPr>
              <a:tblGrid>
                <a:gridCol w="434721">
                  <a:extLst>
                    <a:ext uri="{9D8B030D-6E8A-4147-A177-3AD203B41FA5}">
                      <a16:colId xmlns:a16="http://schemas.microsoft.com/office/drawing/2014/main" val="2262433571"/>
                    </a:ext>
                  </a:extLst>
                </a:gridCol>
                <a:gridCol w="954751">
                  <a:extLst>
                    <a:ext uri="{9D8B030D-6E8A-4147-A177-3AD203B41FA5}">
                      <a16:colId xmlns:a16="http://schemas.microsoft.com/office/drawing/2014/main" val="423159834"/>
                    </a:ext>
                  </a:extLst>
                </a:gridCol>
                <a:gridCol w="1210247">
                  <a:extLst>
                    <a:ext uri="{9D8B030D-6E8A-4147-A177-3AD203B41FA5}">
                      <a16:colId xmlns:a16="http://schemas.microsoft.com/office/drawing/2014/main" val="725808042"/>
                    </a:ext>
                  </a:extLst>
                </a:gridCol>
                <a:gridCol w="1183354">
                  <a:extLst>
                    <a:ext uri="{9D8B030D-6E8A-4147-A177-3AD203B41FA5}">
                      <a16:colId xmlns:a16="http://schemas.microsoft.com/office/drawing/2014/main" val="2146613323"/>
                    </a:ext>
                  </a:extLst>
                </a:gridCol>
                <a:gridCol w="1317825">
                  <a:extLst>
                    <a:ext uri="{9D8B030D-6E8A-4147-A177-3AD203B41FA5}">
                      <a16:colId xmlns:a16="http://schemas.microsoft.com/office/drawing/2014/main" val="3340834486"/>
                    </a:ext>
                  </a:extLst>
                </a:gridCol>
                <a:gridCol w="1196800">
                  <a:extLst>
                    <a:ext uri="{9D8B030D-6E8A-4147-A177-3AD203B41FA5}">
                      <a16:colId xmlns:a16="http://schemas.microsoft.com/office/drawing/2014/main" val="2783671128"/>
                    </a:ext>
                  </a:extLst>
                </a:gridCol>
                <a:gridCol w="1062328">
                  <a:extLst>
                    <a:ext uri="{9D8B030D-6E8A-4147-A177-3AD203B41FA5}">
                      <a16:colId xmlns:a16="http://schemas.microsoft.com/office/drawing/2014/main" val="2912615321"/>
                    </a:ext>
                  </a:extLst>
                </a:gridCol>
                <a:gridCol w="961227">
                  <a:extLst>
                    <a:ext uri="{9D8B030D-6E8A-4147-A177-3AD203B41FA5}">
                      <a16:colId xmlns:a16="http://schemas.microsoft.com/office/drawing/2014/main" val="788726122"/>
                    </a:ext>
                  </a:extLst>
                </a:gridCol>
              </a:tblGrid>
              <a:tr h="140405">
                <a:tc>
                  <a:txBody>
                    <a:bodyPr/>
                    <a:lstStyle/>
                    <a:p>
                      <a:pPr algn="ctr" fontAlgn="ctr"/>
                      <a:r>
                        <a:rPr lang="zh-CN" altLang="en-US" sz="800" u="none" strike="noStrike" dirty="0">
                          <a:effectLst/>
                        </a:rPr>
                        <a:t>　</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 1</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 2</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 3</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 4</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 5</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 6</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 7</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extLst>
                  <a:ext uri="{0D108BD9-81ED-4DB2-BD59-A6C34878D82A}">
                    <a16:rowId xmlns:a16="http://schemas.microsoft.com/office/drawing/2014/main" val="1761140688"/>
                  </a:ext>
                </a:extLst>
              </a:tr>
              <a:tr h="242111">
                <a:tc rowSpan="4">
                  <a:txBody>
                    <a:bodyPr/>
                    <a:lstStyle/>
                    <a:p>
                      <a:pPr algn="ctr" fontAlgn="ctr"/>
                      <a:r>
                        <a:rPr lang="zh-CN" altLang="en-US" sz="800" u="none" strike="noStrike">
                          <a:effectLst/>
                        </a:rPr>
                        <a:t>上午</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rowSpan="5">
                  <a:txBody>
                    <a:bodyPr/>
                    <a:lstStyle/>
                    <a:p>
                      <a:pPr algn="ctr" fontAlgn="ctr"/>
                      <a:r>
                        <a:rPr lang="zh-CN" altLang="en-US" sz="800" u="none" strike="noStrike" dirty="0">
                          <a:effectLst/>
                        </a:rPr>
                        <a:t>国内机场出发</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extLst>
                  <a:ext uri="{0D108BD9-81ED-4DB2-BD59-A6C34878D82A}">
                    <a16:rowId xmlns:a16="http://schemas.microsoft.com/office/drawing/2014/main" val="2779899026"/>
                  </a:ext>
                </a:extLst>
              </a:tr>
              <a:tr h="408897">
                <a:tc vMerge="1">
                  <a:txBody>
                    <a:bodyPr/>
                    <a:lstStyle/>
                    <a:p>
                      <a:endParaRPr lang="zh-CN" altLang="en-US"/>
                    </a:p>
                  </a:txBody>
                  <a:tcPr/>
                </a:tc>
                <a:tc vMerge="1">
                  <a:txBody>
                    <a:bodyPr/>
                    <a:lstStyle/>
                    <a:p>
                      <a:endParaRPr lang="zh-CN" altLang="en-US"/>
                    </a:p>
                  </a:txBody>
                  <a:tcPr/>
                </a:tc>
                <a:tc>
                  <a:txBody>
                    <a:bodyPr/>
                    <a:lstStyle/>
                    <a:p>
                      <a:pPr algn="ctr"/>
                      <a:r>
                        <a:rPr lang="zh-CN" altLang="en-US" sz="800" u="none" strike="noStrike" dirty="0">
                          <a:effectLst/>
                        </a:rPr>
                        <a:t>商业战略模块</a:t>
                      </a:r>
                      <a:br>
                        <a:rPr lang="zh-CN" altLang="en-US" sz="800" u="none" strike="noStrike" dirty="0">
                          <a:effectLst/>
                        </a:rPr>
                      </a:br>
                      <a:r>
                        <a:rPr lang="zh-CN" altLang="en-US" sz="800" u="none" strike="noStrike" dirty="0">
                          <a:effectLst/>
                        </a:rPr>
                        <a:t>第一课</a:t>
                      </a:r>
                      <a:endParaRPr lang="zh-CN" altLang="en-US" sz="800" dirty="0"/>
                    </a:p>
                  </a:txBody>
                  <a:tcPr marL="2058" marR="2058" marT="2058" marB="0" anchor="ctr"/>
                </a:tc>
                <a:tc>
                  <a:txBody>
                    <a:bodyPr/>
                    <a:lstStyle/>
                    <a:p>
                      <a:pPr algn="ctr"/>
                      <a:r>
                        <a:rPr lang="zh-CN" altLang="en-US" sz="800" u="none" strike="noStrike" dirty="0">
                          <a:effectLst/>
                        </a:rPr>
                        <a:t>商业战略模块</a:t>
                      </a:r>
                      <a:br>
                        <a:rPr lang="zh-CN" altLang="en-US" sz="800" u="none" strike="noStrike" dirty="0">
                          <a:effectLst/>
                        </a:rPr>
                      </a:br>
                      <a:r>
                        <a:rPr lang="zh-CN" altLang="en-US" sz="800" u="none" strike="noStrike" dirty="0">
                          <a:effectLst/>
                        </a:rPr>
                        <a:t>第三课</a:t>
                      </a:r>
                      <a:endParaRPr lang="zh-CN" altLang="en-US" sz="800" dirty="0"/>
                    </a:p>
                  </a:txBody>
                  <a:tcPr marL="2058" marR="2058" marT="2058" marB="0" anchor="ctr"/>
                </a:tc>
                <a:tc>
                  <a:txBody>
                    <a:bodyPr/>
                    <a:lstStyle/>
                    <a:p>
                      <a:pPr algn="ctr"/>
                      <a:r>
                        <a:rPr lang="zh-CN" altLang="en-US" sz="800" u="none" strike="noStrike" dirty="0">
                          <a:effectLst/>
                        </a:rPr>
                        <a:t>商业战略模块</a:t>
                      </a:r>
                      <a:br>
                        <a:rPr lang="zh-CN" altLang="en-US" sz="800" u="none" strike="noStrike" dirty="0">
                          <a:effectLst/>
                        </a:rPr>
                      </a:br>
                      <a:r>
                        <a:rPr lang="zh-CN" altLang="en-US" sz="800" u="none" strike="noStrike" dirty="0">
                          <a:effectLst/>
                        </a:rPr>
                        <a:t>第五课</a:t>
                      </a:r>
                      <a:endParaRPr lang="zh-CN" altLang="en-US" sz="800" dirty="0"/>
                    </a:p>
                  </a:txBody>
                  <a:tcPr marL="2058" marR="2058" marT="2058" marB="0" anchor="ctr"/>
                </a:tc>
                <a:tc>
                  <a:txBody>
                    <a:bodyPr/>
                    <a:lstStyle/>
                    <a:p>
                      <a:pPr algn="ctr"/>
                      <a:r>
                        <a:rPr lang="zh-CN" altLang="en-US" sz="800" u="none" strike="noStrike" dirty="0">
                          <a:effectLst/>
                        </a:rPr>
                        <a:t>商业战略模块</a:t>
                      </a:r>
                      <a:br>
                        <a:rPr lang="zh-CN" altLang="en-US" sz="800" u="none" strike="noStrike" dirty="0">
                          <a:effectLst/>
                        </a:rPr>
                      </a:br>
                      <a:r>
                        <a:rPr lang="zh-CN" altLang="en-US" sz="800" u="none" strike="noStrike" dirty="0">
                          <a:effectLst/>
                        </a:rPr>
                        <a:t>第七课</a:t>
                      </a:r>
                      <a:endParaRPr lang="zh-CN" altLang="en-US" sz="800" dirty="0"/>
                    </a:p>
                  </a:txBody>
                  <a:tcPr marL="2058" marR="2058" marT="2058" marB="0" anchor="ctr"/>
                </a:tc>
                <a:tc>
                  <a:txBody>
                    <a:bodyPr/>
                    <a:lstStyle/>
                    <a:p>
                      <a:pPr algn="ctr"/>
                      <a:r>
                        <a:rPr lang="zh-CN" altLang="en-US" sz="800" u="none" strike="noStrike" dirty="0">
                          <a:effectLst/>
                        </a:rPr>
                        <a:t>商业战略模块考核</a:t>
                      </a:r>
                      <a:endParaRPr lang="zh-CN" altLang="en-US" sz="800" dirty="0"/>
                    </a:p>
                  </a:txBody>
                  <a:tcPr marL="2058" marR="2058" marT="2058" marB="0" anchor="ctr"/>
                </a:tc>
                <a:tc rowSpan="8">
                  <a:txBody>
                    <a:bodyPr/>
                    <a:lstStyle/>
                    <a:p>
                      <a:pPr algn="ctr"/>
                      <a:r>
                        <a:rPr lang="zh-CN" altLang="en-US" sz="800" u="none" strike="noStrike" dirty="0">
                          <a:effectLst/>
                        </a:rPr>
                        <a:t>伦敦参观学习</a:t>
                      </a:r>
                      <a:br>
                        <a:rPr lang="zh-CN" altLang="en-US" sz="800" u="none" strike="noStrike" dirty="0">
                          <a:effectLst/>
                        </a:rPr>
                      </a:br>
                      <a:br>
                        <a:rPr lang="zh-CN" altLang="en-US" sz="800" u="none" strike="noStrike" dirty="0">
                          <a:effectLst/>
                        </a:rPr>
                      </a:br>
                      <a:endParaRPr lang="zh-CN" altLang="en-US" sz="800" dirty="0"/>
                    </a:p>
                  </a:txBody>
                  <a:tcPr marL="2058" marR="2058" marT="2058" marB="0" anchor="ctr"/>
                </a:tc>
                <a:extLst>
                  <a:ext uri="{0D108BD9-81ED-4DB2-BD59-A6C34878D82A}">
                    <a16:rowId xmlns:a16="http://schemas.microsoft.com/office/drawing/2014/main" val="1868201782"/>
                  </a:ext>
                </a:extLst>
              </a:tr>
              <a:tr h="140405">
                <a:tc vMerge="1">
                  <a:txBody>
                    <a:bodyPr/>
                    <a:lstStyle/>
                    <a:p>
                      <a:endParaRPr lang="zh-CN" altLang="en-US"/>
                    </a:p>
                  </a:txBody>
                  <a:tcPr/>
                </a:tc>
                <a:tc vMerge="1">
                  <a:txBody>
                    <a:bodyPr/>
                    <a:lstStyle/>
                    <a:p>
                      <a:endParaRPr lang="zh-CN" altLang="en-US"/>
                    </a:p>
                  </a:txBody>
                  <a:tcPr/>
                </a:tc>
                <a:tc>
                  <a:txBody>
                    <a:bodyPr/>
                    <a:lstStyle/>
                    <a:p>
                      <a:pPr algn="ctr"/>
                      <a:r>
                        <a:rPr lang="zh-CN" altLang="en-US" sz="800" u="none" strike="noStrike">
                          <a:effectLst/>
                        </a:rPr>
                        <a:t>课间休息</a:t>
                      </a:r>
                      <a:endParaRPr lang="zh-CN" altLang="en-US" sz="800"/>
                    </a:p>
                  </a:txBody>
                  <a:tcPr marL="2058" marR="2058" marT="2058" marB="0" anchor="ctr"/>
                </a:tc>
                <a:tc>
                  <a:txBody>
                    <a:bodyPr/>
                    <a:lstStyle/>
                    <a:p>
                      <a:pPr algn="ctr"/>
                      <a:r>
                        <a:rPr lang="zh-CN" altLang="en-US" sz="800" u="none" strike="noStrike">
                          <a:effectLst/>
                        </a:rPr>
                        <a:t>课间休息</a:t>
                      </a:r>
                      <a:endParaRPr lang="zh-CN" altLang="en-US" sz="800"/>
                    </a:p>
                  </a:txBody>
                  <a:tcPr marL="2058" marR="2058" marT="2058" marB="0" anchor="ctr"/>
                </a:tc>
                <a:tc>
                  <a:txBody>
                    <a:bodyPr/>
                    <a:lstStyle/>
                    <a:p>
                      <a:pPr algn="ctr"/>
                      <a:r>
                        <a:rPr lang="zh-CN" altLang="en-US" sz="800" u="none" strike="noStrike">
                          <a:effectLst/>
                        </a:rPr>
                        <a:t>课间休息</a:t>
                      </a:r>
                      <a:endParaRPr lang="zh-CN" altLang="en-US" sz="800"/>
                    </a:p>
                  </a:txBody>
                  <a:tcPr marL="2058" marR="2058" marT="2058" marB="0" anchor="ctr"/>
                </a:tc>
                <a:tc>
                  <a:txBody>
                    <a:bodyPr/>
                    <a:lstStyle/>
                    <a:p>
                      <a:pPr algn="ctr"/>
                      <a:r>
                        <a:rPr lang="zh-CN" altLang="en-US" sz="800" u="none" strike="noStrike">
                          <a:effectLst/>
                        </a:rPr>
                        <a:t>课间休息</a:t>
                      </a:r>
                      <a:endParaRPr lang="zh-CN" altLang="en-US" sz="800"/>
                    </a:p>
                  </a:txBody>
                  <a:tcPr marL="2058" marR="2058" marT="2058" marB="0" anchor="ctr"/>
                </a:tc>
                <a:tc>
                  <a:txBody>
                    <a:bodyPr/>
                    <a:lstStyle/>
                    <a:p>
                      <a:pPr algn="ctr"/>
                      <a:r>
                        <a:rPr lang="zh-CN" altLang="en-US" sz="800" u="none" strike="noStrike">
                          <a:effectLst/>
                        </a:rPr>
                        <a:t>课间休息</a:t>
                      </a:r>
                      <a:endParaRPr lang="zh-CN" altLang="en-US" sz="800"/>
                    </a:p>
                  </a:txBody>
                  <a:tcPr marL="2058" marR="2058" marT="2058" marB="0" anchor="ctr"/>
                </a:tc>
                <a:tc vMerge="1">
                  <a:txBody>
                    <a:bodyPr/>
                    <a:lstStyle/>
                    <a:p>
                      <a:endParaRPr lang="zh-CN" altLang="en-US" sz="800"/>
                    </a:p>
                  </a:txBody>
                  <a:tcPr marL="2058" marR="2058" marT="2058" marB="0" anchor="ctr"/>
                </a:tc>
                <a:extLst>
                  <a:ext uri="{0D108BD9-81ED-4DB2-BD59-A6C34878D82A}">
                    <a16:rowId xmlns:a16="http://schemas.microsoft.com/office/drawing/2014/main" val="3315125546"/>
                  </a:ext>
                </a:extLst>
              </a:tr>
              <a:tr h="394119">
                <a:tc vMerge="1">
                  <a:txBody>
                    <a:bodyPr/>
                    <a:lstStyle/>
                    <a:p>
                      <a:endParaRPr lang="zh-CN" altLang="en-US"/>
                    </a:p>
                  </a:txBody>
                  <a:tcPr/>
                </a:tc>
                <a:tc vMerge="1">
                  <a:txBody>
                    <a:bodyPr/>
                    <a:lstStyle/>
                    <a:p>
                      <a:endParaRPr lang="zh-CN" altLang="en-US"/>
                    </a:p>
                  </a:txBody>
                  <a:tcPr/>
                </a:tc>
                <a:tc>
                  <a:txBody>
                    <a:bodyPr/>
                    <a:lstStyle/>
                    <a:p>
                      <a:pPr algn="ctr"/>
                      <a:r>
                        <a:rPr lang="zh-CN" altLang="en-US" sz="800" u="none" strike="noStrike" dirty="0">
                          <a:effectLst/>
                        </a:rPr>
                        <a:t>商业战略模块</a:t>
                      </a:r>
                      <a:br>
                        <a:rPr lang="zh-CN" altLang="en-US" sz="800" u="none" strike="noStrike" dirty="0">
                          <a:effectLst/>
                        </a:rPr>
                      </a:br>
                      <a:r>
                        <a:rPr lang="zh-CN" altLang="en-US" sz="800" u="none" strike="noStrike" dirty="0">
                          <a:effectLst/>
                        </a:rPr>
                        <a:t>第二课</a:t>
                      </a:r>
                      <a:endParaRPr lang="zh-CN" altLang="en-US" sz="800" dirty="0"/>
                    </a:p>
                  </a:txBody>
                  <a:tcPr marL="2058" marR="2058" marT="2058" marB="0" anchor="ctr"/>
                </a:tc>
                <a:tc>
                  <a:txBody>
                    <a:bodyPr/>
                    <a:lstStyle/>
                    <a:p>
                      <a:pPr algn="ctr"/>
                      <a:r>
                        <a:rPr lang="zh-CN" altLang="en-US" sz="800" u="none" strike="noStrike" dirty="0">
                          <a:effectLst/>
                        </a:rPr>
                        <a:t>商业战略模块</a:t>
                      </a:r>
                      <a:br>
                        <a:rPr lang="zh-CN" altLang="en-US" sz="800" u="none" strike="noStrike" dirty="0">
                          <a:effectLst/>
                        </a:rPr>
                      </a:br>
                      <a:r>
                        <a:rPr lang="zh-CN" altLang="en-US" sz="800" u="none" strike="noStrike" dirty="0">
                          <a:effectLst/>
                        </a:rPr>
                        <a:t>第四课</a:t>
                      </a:r>
                      <a:endParaRPr lang="zh-CN" altLang="en-US" sz="800" dirty="0"/>
                    </a:p>
                  </a:txBody>
                  <a:tcPr marL="2058" marR="2058" marT="2058" marB="0" anchor="ctr"/>
                </a:tc>
                <a:tc>
                  <a:txBody>
                    <a:bodyPr/>
                    <a:lstStyle/>
                    <a:p>
                      <a:pPr algn="ctr"/>
                      <a:r>
                        <a:rPr lang="zh-CN" altLang="en-US" sz="800" u="none" strike="noStrike" dirty="0">
                          <a:effectLst/>
                        </a:rPr>
                        <a:t>商业战略模块</a:t>
                      </a:r>
                      <a:br>
                        <a:rPr lang="zh-CN" altLang="en-US" sz="800" u="none" strike="noStrike" dirty="0">
                          <a:effectLst/>
                        </a:rPr>
                      </a:br>
                      <a:r>
                        <a:rPr lang="zh-CN" altLang="en-US" sz="800" u="none" strike="noStrike" dirty="0">
                          <a:effectLst/>
                        </a:rPr>
                        <a:t>第六课</a:t>
                      </a:r>
                      <a:endParaRPr lang="zh-CN" altLang="en-US" sz="800" dirty="0"/>
                    </a:p>
                  </a:txBody>
                  <a:tcPr marL="2058" marR="2058" marT="2058" marB="0" anchor="ctr"/>
                </a:tc>
                <a:tc>
                  <a:txBody>
                    <a:bodyPr/>
                    <a:lstStyle/>
                    <a:p>
                      <a:pPr algn="ctr"/>
                      <a:r>
                        <a:rPr lang="zh-CN" altLang="en-US" sz="800" u="none" strike="noStrike" dirty="0">
                          <a:effectLst/>
                        </a:rPr>
                        <a:t>商业战略模块</a:t>
                      </a:r>
                      <a:br>
                        <a:rPr lang="zh-CN" altLang="en-US" sz="800" u="none" strike="noStrike" dirty="0">
                          <a:effectLst/>
                        </a:rPr>
                      </a:br>
                      <a:r>
                        <a:rPr lang="zh-CN" altLang="en-US" sz="800" u="none" strike="noStrike" dirty="0">
                          <a:effectLst/>
                        </a:rPr>
                        <a:t>第八课</a:t>
                      </a:r>
                      <a:endParaRPr lang="zh-CN" altLang="en-US" sz="800" dirty="0"/>
                    </a:p>
                  </a:txBody>
                  <a:tcPr marL="2058" marR="2058" marT="2058" marB="0" anchor="ctr"/>
                </a:tc>
                <a:tc>
                  <a:txBody>
                    <a:bodyPr/>
                    <a:lstStyle/>
                    <a:p>
                      <a:pPr algn="ctr"/>
                      <a:r>
                        <a:rPr lang="zh-CN" altLang="en-US" sz="800" u="none" strike="noStrike" dirty="0">
                          <a:effectLst/>
                        </a:rPr>
                        <a:t>商业战略模块</a:t>
                      </a:r>
                      <a:br>
                        <a:rPr lang="zh-CN" altLang="en-US" sz="800" u="none" strike="noStrike" dirty="0">
                          <a:effectLst/>
                        </a:rPr>
                      </a:br>
                      <a:r>
                        <a:rPr lang="zh-CN" altLang="en-US" sz="800" u="none" strike="noStrike" dirty="0">
                          <a:effectLst/>
                        </a:rPr>
                        <a:t>考核</a:t>
                      </a:r>
                      <a:endParaRPr lang="zh-CN" altLang="en-US" sz="800" dirty="0"/>
                    </a:p>
                  </a:txBody>
                  <a:tcPr marL="2058" marR="2058" marT="2058" marB="0" anchor="ctr"/>
                </a:tc>
                <a:tc vMerge="1">
                  <a:txBody>
                    <a:bodyPr/>
                    <a:lstStyle/>
                    <a:p>
                      <a:endParaRPr lang="zh-CN" altLang="en-US" sz="800"/>
                    </a:p>
                  </a:txBody>
                  <a:tcPr marL="2058" marR="2058" marT="2058" marB="0" anchor="ctr"/>
                </a:tc>
                <a:extLst>
                  <a:ext uri="{0D108BD9-81ED-4DB2-BD59-A6C34878D82A}">
                    <a16:rowId xmlns:a16="http://schemas.microsoft.com/office/drawing/2014/main" val="1248699881"/>
                  </a:ext>
                </a:extLst>
              </a:tr>
              <a:tr h="140405">
                <a:tc>
                  <a:txBody>
                    <a:bodyPr/>
                    <a:lstStyle/>
                    <a:p>
                      <a:pPr algn="ctr" fontAlgn="ctr"/>
                      <a:r>
                        <a:rPr lang="zh-CN" altLang="en-US" sz="800" u="none" strike="noStrike">
                          <a:effectLst/>
                        </a:rPr>
                        <a:t>中午</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vMerge="1">
                  <a:txBody>
                    <a:bodyPr/>
                    <a:lstStyle/>
                    <a:p>
                      <a:pPr algn="ctr" fontAlgn="ctr"/>
                      <a:endParaRPr lang="zh-CN" altLang="en-US" sz="3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vMerge="1">
                  <a:txBody>
                    <a:bodyPr/>
                    <a:lstStyle/>
                    <a:p>
                      <a:endParaRPr lang="zh-CN" altLang="en-US" sz="800"/>
                    </a:p>
                  </a:txBody>
                  <a:tcPr marL="2058" marR="2058" marT="2058" marB="0" anchor="ctr"/>
                </a:tc>
                <a:extLst>
                  <a:ext uri="{0D108BD9-81ED-4DB2-BD59-A6C34878D82A}">
                    <a16:rowId xmlns:a16="http://schemas.microsoft.com/office/drawing/2014/main" val="630965070"/>
                  </a:ext>
                </a:extLst>
              </a:tr>
              <a:tr h="429343">
                <a:tc rowSpan="2">
                  <a:txBody>
                    <a:bodyPr/>
                    <a:lstStyle/>
                    <a:p>
                      <a:pPr algn="ctr" fontAlgn="ctr"/>
                      <a:r>
                        <a:rPr lang="zh-CN" altLang="en-US" sz="800" u="none" strike="noStrike">
                          <a:effectLst/>
                        </a:rPr>
                        <a:t>下午</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rowSpan="2">
                  <a:txBody>
                    <a:bodyPr/>
                    <a:lstStyle/>
                    <a:p>
                      <a:pPr algn="ctr" fontAlgn="ctr"/>
                      <a:r>
                        <a:rPr lang="zh-CN" altLang="en-US" sz="800" u="none" strike="noStrike">
                          <a:effectLst/>
                        </a:rPr>
                        <a:t>到达伦敦希思罗机场</a:t>
                      </a:r>
                      <a:br>
                        <a:rPr lang="zh-CN" altLang="en-US" sz="800" u="none" strike="noStrike">
                          <a:effectLst/>
                        </a:rPr>
                      </a:br>
                      <a:r>
                        <a:rPr lang="en-US" altLang="zh-CN" sz="800" u="none" strike="noStrike">
                          <a:effectLst/>
                        </a:rPr>
                        <a:t>&amp;</a:t>
                      </a:r>
                      <a:r>
                        <a:rPr lang="zh-CN" altLang="en-US" sz="800" u="none" strike="noStrike">
                          <a:effectLst/>
                        </a:rPr>
                        <a:t>专车接机</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商业战略模块</a:t>
                      </a:r>
                      <a:br>
                        <a:rPr lang="zh-CN" altLang="en-US" sz="800" u="none" strike="noStrike" dirty="0">
                          <a:effectLst/>
                        </a:rPr>
                      </a:br>
                      <a:r>
                        <a:rPr lang="zh-CN" altLang="en-US" sz="800" u="none" strike="noStrike" dirty="0">
                          <a:effectLst/>
                        </a:rPr>
                        <a:t>研讨会</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商业战略模块</a:t>
                      </a:r>
                      <a:br>
                        <a:rPr lang="zh-CN" altLang="en-US" sz="800" u="none" strike="noStrike" dirty="0">
                          <a:effectLst/>
                        </a:rPr>
                      </a:br>
                      <a:r>
                        <a:rPr lang="zh-CN" altLang="en-US" sz="800" u="none" strike="noStrike" dirty="0">
                          <a:effectLst/>
                        </a:rPr>
                        <a:t>研讨会</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商业战略模块</a:t>
                      </a:r>
                      <a:br>
                        <a:rPr lang="zh-CN" altLang="en-US" sz="800" u="none" strike="noStrike" dirty="0">
                          <a:effectLst/>
                        </a:rPr>
                      </a:br>
                      <a:r>
                        <a:rPr lang="zh-CN" altLang="en-US" sz="800" u="none" strike="noStrike" dirty="0">
                          <a:effectLst/>
                        </a:rPr>
                        <a:t>研讨会</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商业战略模块</a:t>
                      </a:r>
                      <a:br>
                        <a:rPr lang="zh-CN" altLang="en-US" sz="800" u="none" strike="noStrike" dirty="0">
                          <a:effectLst/>
                        </a:rPr>
                      </a:br>
                      <a:r>
                        <a:rPr lang="zh-CN" altLang="en-US" sz="800" u="none" strike="noStrike" dirty="0">
                          <a:effectLst/>
                        </a:rPr>
                        <a:t>研讨会</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剑桥大学</a:t>
                      </a:r>
                      <a:r>
                        <a:rPr lang="en-GB" sz="800" u="none" strike="noStrike">
                          <a:effectLst/>
                        </a:rPr>
                        <a:t>Science Park </a:t>
                      </a:r>
                      <a:br>
                        <a:rPr lang="en-GB" sz="800" u="none" strike="noStrike">
                          <a:effectLst/>
                        </a:rPr>
                      </a:br>
                      <a:r>
                        <a:rPr lang="zh-CN" altLang="en-US" sz="800" u="none" strike="noStrike">
                          <a:effectLst/>
                        </a:rPr>
                        <a:t>企业参观调研</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vMerge="1">
                  <a:txBody>
                    <a:bodyPr/>
                    <a:lstStyle/>
                    <a:p>
                      <a:pPr algn="ctr" fontAlgn="ct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extLst>
                  <a:ext uri="{0D108BD9-81ED-4DB2-BD59-A6C34878D82A}">
                    <a16:rowId xmlns:a16="http://schemas.microsoft.com/office/drawing/2014/main" val="1278702616"/>
                  </a:ext>
                </a:extLst>
              </a:tr>
              <a:tr h="429343">
                <a:tc vMerge="1">
                  <a:txBody>
                    <a:bodyPr/>
                    <a:lstStyle/>
                    <a:p>
                      <a:endParaRPr lang="zh-CN" altLang="en-US"/>
                    </a:p>
                  </a:txBody>
                  <a:tcPr/>
                </a:tc>
                <a:tc vMerge="1">
                  <a:txBody>
                    <a:bodyPr/>
                    <a:lstStyle/>
                    <a:p>
                      <a:endParaRPr lang="zh-CN" altLang="en-US"/>
                    </a:p>
                  </a:txBody>
                  <a:tcPr/>
                </a:tc>
                <a:tc>
                  <a:txBody>
                    <a:bodyPr/>
                    <a:lstStyle/>
                    <a:p>
                      <a:pPr algn="ctr"/>
                      <a:r>
                        <a:rPr lang="zh-CN" altLang="en-US" sz="800" u="none" strike="noStrike">
                          <a:effectLst/>
                        </a:rPr>
                        <a:t>倒时差休息</a:t>
                      </a:r>
                      <a:endParaRPr lang="zh-CN" altLang="en-US" sz="800"/>
                    </a:p>
                  </a:txBody>
                  <a:tcPr marL="2058" marR="2058" marT="2058" marB="0" anchor="ctr"/>
                </a:tc>
                <a:tc>
                  <a:txBody>
                    <a:bodyPr/>
                    <a:lstStyle/>
                    <a:p>
                      <a:pPr algn="ctr"/>
                      <a:r>
                        <a:rPr lang="zh-CN" altLang="en-US" sz="800" u="none" strike="noStrike">
                          <a:effectLst/>
                        </a:rPr>
                        <a:t>剑河泛舟</a:t>
                      </a:r>
                      <a:br>
                        <a:rPr lang="zh-CN" altLang="en-US" sz="800" u="none" strike="noStrike">
                          <a:effectLst/>
                        </a:rPr>
                      </a:br>
                      <a:r>
                        <a:rPr lang="zh-CN" altLang="en-US" sz="800" u="none" strike="noStrike">
                          <a:effectLst/>
                        </a:rPr>
                        <a:t>剑桥大学学院参观</a:t>
                      </a:r>
                      <a:br>
                        <a:rPr lang="zh-CN" altLang="en-US" sz="800" u="none" strike="noStrike">
                          <a:effectLst/>
                        </a:rPr>
                      </a:br>
                      <a:endParaRPr lang="zh-CN" altLang="en-US" sz="800"/>
                    </a:p>
                  </a:txBody>
                  <a:tcPr marL="2058" marR="2058" marT="2058" marB="0" anchor="ctr"/>
                </a:tc>
                <a:tc>
                  <a:txBody>
                    <a:bodyPr/>
                    <a:lstStyle/>
                    <a:p>
                      <a:pPr algn="ctr"/>
                      <a:r>
                        <a:rPr lang="zh-CN" altLang="en-US" sz="800" u="none" strike="noStrike">
                          <a:effectLst/>
                        </a:rPr>
                        <a:t>学生自习</a:t>
                      </a:r>
                      <a:br>
                        <a:rPr lang="zh-CN" altLang="en-US" sz="800" u="none" strike="noStrike">
                          <a:effectLst/>
                        </a:rPr>
                      </a:br>
                      <a:r>
                        <a:rPr lang="zh-CN" altLang="en-US" sz="800" u="none" strike="noStrike">
                          <a:effectLst/>
                        </a:rPr>
                        <a:t>准备</a:t>
                      </a:r>
                      <a:r>
                        <a:rPr lang="en-GB" sz="800" u="none" strike="noStrike">
                          <a:effectLst/>
                        </a:rPr>
                        <a:t>Assessment</a:t>
                      </a:r>
                      <a:endParaRPr lang="zh-CN" altLang="en-US" sz="800"/>
                    </a:p>
                  </a:txBody>
                  <a:tcPr marL="2058" marR="2058" marT="2058" marB="0" anchor="ctr"/>
                </a:tc>
                <a:tc>
                  <a:txBody>
                    <a:bodyPr/>
                    <a:lstStyle/>
                    <a:p>
                      <a:pPr algn="ctr"/>
                      <a:r>
                        <a:rPr lang="zh-CN" altLang="en-US" sz="800" u="none" strike="noStrike" dirty="0">
                          <a:effectLst/>
                        </a:rPr>
                        <a:t>访问剑桥著名的 </a:t>
                      </a:r>
                      <a:r>
                        <a:rPr lang="en-GB" sz="800" u="none" strike="noStrike" dirty="0">
                          <a:effectLst/>
                        </a:rPr>
                        <a:t>Grantchester</a:t>
                      </a:r>
                      <a:r>
                        <a:rPr lang="zh-CN" altLang="en-US" sz="800" u="none" strike="noStrike">
                          <a:effectLst/>
                        </a:rPr>
                        <a:t>小村</a:t>
                      </a:r>
                      <a:endParaRPr lang="zh-CN" altLang="en-US" sz="800"/>
                    </a:p>
                  </a:txBody>
                  <a:tcPr marL="2058" marR="2058" marT="2058" marB="0" anchor="ctr"/>
                </a:tc>
                <a:tc>
                  <a:txBody>
                    <a:bodyPr/>
                    <a:lstStyle/>
                    <a:p>
                      <a:pPr algn="ctr"/>
                      <a:r>
                        <a:rPr lang="zh-CN" altLang="en-US" sz="800" u="none" strike="noStrike">
                          <a:effectLst/>
                        </a:rPr>
                        <a:t>剑桥大学</a:t>
                      </a:r>
                      <a:r>
                        <a:rPr lang="en-GB" sz="800" u="none" strike="noStrike">
                          <a:effectLst/>
                        </a:rPr>
                        <a:t>Science Park </a:t>
                      </a:r>
                      <a:br>
                        <a:rPr lang="en-GB" sz="800" u="none" strike="noStrike">
                          <a:effectLst/>
                        </a:rPr>
                      </a:br>
                      <a:r>
                        <a:rPr lang="zh-CN" altLang="en-US" sz="800" u="none" strike="noStrike">
                          <a:effectLst/>
                        </a:rPr>
                        <a:t>企业参观调研</a:t>
                      </a:r>
                      <a:br>
                        <a:rPr lang="zh-CN" altLang="en-US" sz="800" u="none" strike="noStrike">
                          <a:effectLst/>
                        </a:rPr>
                      </a:br>
                      <a:endParaRPr lang="zh-CN" altLang="en-US" sz="800"/>
                    </a:p>
                  </a:txBody>
                  <a:tcPr marL="2058" marR="2058" marT="2058" marB="0" anchor="ctr"/>
                </a:tc>
                <a:tc vMerge="1">
                  <a:txBody>
                    <a:bodyPr/>
                    <a:lstStyle/>
                    <a:p>
                      <a:endParaRPr lang="zh-CN" altLang="en-US" sz="800"/>
                    </a:p>
                  </a:txBody>
                  <a:tcPr marL="2058" marR="2058" marT="2058" marB="0" anchor="ctr"/>
                </a:tc>
                <a:extLst>
                  <a:ext uri="{0D108BD9-81ED-4DB2-BD59-A6C34878D82A}">
                    <a16:rowId xmlns:a16="http://schemas.microsoft.com/office/drawing/2014/main" val="4109727060"/>
                  </a:ext>
                </a:extLst>
              </a:tr>
              <a:tr h="147794">
                <a:tc rowSpan="3">
                  <a:txBody>
                    <a:bodyPr/>
                    <a:lstStyle/>
                    <a:p>
                      <a:pPr algn="ctr" fontAlgn="ctr"/>
                      <a:r>
                        <a:rPr lang="zh-CN" altLang="en-US" sz="800" u="none" strike="noStrike">
                          <a:effectLst/>
                        </a:rPr>
                        <a:t>晚上</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rowSpan="2">
                  <a:txBody>
                    <a:bodyPr/>
                    <a:lstStyle/>
                    <a:p>
                      <a:pPr algn="ctr" fontAlgn="ctr"/>
                      <a:r>
                        <a:rPr lang="zh-CN" altLang="en-US" sz="800" u="none" strike="noStrike">
                          <a:effectLst/>
                        </a:rPr>
                        <a:t>欢迎晚宴</a:t>
                      </a:r>
                      <a:br>
                        <a:rPr lang="zh-CN" altLang="en-US" sz="800" u="none" strike="noStrike">
                          <a:effectLst/>
                        </a:rPr>
                      </a:br>
                      <a:r>
                        <a:rPr lang="zh-CN" altLang="en-US" sz="800" u="none" strike="noStrike">
                          <a:effectLst/>
                        </a:rPr>
                        <a:t>开营典礼</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晚餐</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晚餐</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晚餐</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晚餐</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晚餐</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vMerge="1">
                  <a:txBody>
                    <a:bodyPr/>
                    <a:lstStyle/>
                    <a:p>
                      <a:pPr algn="ctr" fontAlgn="ct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extLst>
                  <a:ext uri="{0D108BD9-81ED-4DB2-BD59-A6C34878D82A}">
                    <a16:rowId xmlns:a16="http://schemas.microsoft.com/office/drawing/2014/main" val="3816978151"/>
                  </a:ext>
                </a:extLst>
              </a:tr>
              <a:tr h="362156">
                <a:tc vMerge="1">
                  <a:txBody>
                    <a:bodyPr/>
                    <a:lstStyle/>
                    <a:p>
                      <a:endParaRPr lang="zh-CN" altLang="en-US"/>
                    </a:p>
                  </a:txBody>
                  <a:tcPr/>
                </a:tc>
                <a:tc vMerge="1">
                  <a:txBody>
                    <a:bodyPr/>
                    <a:lstStyle/>
                    <a:p>
                      <a:endParaRPr lang="zh-CN" altLang="en-US"/>
                    </a:p>
                  </a:txBody>
                  <a:tcPr/>
                </a:tc>
                <a:tc>
                  <a:txBody>
                    <a:bodyPr/>
                    <a:lstStyle/>
                    <a:p>
                      <a:pPr algn="ctr"/>
                      <a:r>
                        <a:rPr lang="zh-CN" altLang="en-US" sz="800" u="none" strike="noStrike">
                          <a:effectLst/>
                        </a:rPr>
                        <a:t>倒时差休息</a:t>
                      </a:r>
                      <a:endParaRPr lang="zh-CN" altLang="en-US" sz="800"/>
                    </a:p>
                  </a:txBody>
                  <a:tcPr marL="2058" marR="2058" marT="2058" marB="0" anchor="ctr"/>
                </a:tc>
                <a:tc>
                  <a:txBody>
                    <a:bodyPr/>
                    <a:lstStyle/>
                    <a:p>
                      <a:pPr algn="ctr"/>
                      <a:r>
                        <a:rPr lang="zh-CN" altLang="en-US" sz="800" u="none" strike="noStrike">
                          <a:effectLst/>
                        </a:rPr>
                        <a:t>剑桥莎士比亚周</a:t>
                      </a:r>
                      <a:br>
                        <a:rPr lang="zh-CN" altLang="en-US" sz="800" u="none" strike="noStrike">
                          <a:effectLst/>
                        </a:rPr>
                      </a:br>
                      <a:r>
                        <a:rPr lang="zh-CN" altLang="en-US" sz="800" u="none" strike="noStrike">
                          <a:effectLst/>
                        </a:rPr>
                        <a:t>活动</a:t>
                      </a:r>
                      <a:br>
                        <a:rPr lang="zh-CN" altLang="en-US" sz="800" u="none" strike="noStrike">
                          <a:effectLst/>
                        </a:rPr>
                      </a:br>
                      <a:endParaRPr lang="zh-CN" altLang="en-US" sz="800"/>
                    </a:p>
                  </a:txBody>
                  <a:tcPr marL="2058" marR="2058" marT="2058" marB="0" anchor="ctr"/>
                </a:tc>
                <a:tc>
                  <a:txBody>
                    <a:bodyPr/>
                    <a:lstStyle/>
                    <a:p>
                      <a:pPr algn="ctr"/>
                      <a:r>
                        <a:rPr lang="zh-CN" altLang="en-US" sz="800" u="none" strike="noStrike">
                          <a:effectLst/>
                        </a:rPr>
                        <a:t>老鹰酒吧聚会（诺贝尔获得者克里克和沃森在这里宣布发现</a:t>
                      </a:r>
                      <a:r>
                        <a:rPr lang="en-GB" sz="800" u="none" strike="noStrike">
                          <a:effectLst/>
                        </a:rPr>
                        <a:t>DNA</a:t>
                      </a:r>
                      <a:r>
                        <a:rPr lang="zh-CN" altLang="en-US" sz="800" u="none" strike="noStrike">
                          <a:effectLst/>
                        </a:rPr>
                        <a:t>的双螺旋结构）</a:t>
                      </a:r>
                      <a:endParaRPr lang="zh-CN" altLang="en-US" sz="800"/>
                    </a:p>
                  </a:txBody>
                  <a:tcPr marL="2058" marR="2058" marT="2058" marB="0" anchor="ctr"/>
                </a:tc>
                <a:tc>
                  <a:txBody>
                    <a:bodyPr/>
                    <a:lstStyle/>
                    <a:p>
                      <a:pPr algn="ctr"/>
                      <a:r>
                        <a:rPr lang="zh-CN" altLang="en-US" sz="800" u="none" strike="noStrike">
                          <a:effectLst/>
                        </a:rPr>
                        <a:t>学生自习</a:t>
                      </a:r>
                      <a:br>
                        <a:rPr lang="zh-CN" altLang="en-US" sz="800" u="none" strike="noStrike">
                          <a:effectLst/>
                        </a:rPr>
                      </a:br>
                      <a:r>
                        <a:rPr lang="zh-CN" altLang="en-US" sz="800" u="none" strike="noStrike">
                          <a:effectLst/>
                        </a:rPr>
                        <a:t>准备</a:t>
                      </a:r>
                      <a:r>
                        <a:rPr lang="en-GB" sz="800" u="none" strike="noStrike">
                          <a:effectLst/>
                        </a:rPr>
                        <a:t>Assessment</a:t>
                      </a:r>
                      <a:br>
                        <a:rPr lang="en-GB" sz="800" u="none" strike="noStrike">
                          <a:effectLst/>
                        </a:rPr>
                      </a:br>
                      <a:endParaRPr lang="zh-CN" altLang="en-US" sz="800"/>
                    </a:p>
                  </a:txBody>
                  <a:tcPr marL="2058" marR="2058" marT="2058" marB="0" anchor="ctr"/>
                </a:tc>
                <a:tc>
                  <a:txBody>
                    <a:bodyPr/>
                    <a:lstStyle/>
                    <a:p>
                      <a:pPr algn="ctr"/>
                      <a:r>
                        <a:rPr lang="zh-CN" altLang="en-US" sz="800" u="none" strike="noStrike">
                          <a:effectLst/>
                        </a:rPr>
                        <a:t>著名</a:t>
                      </a:r>
                      <a:r>
                        <a:rPr lang="en-GB" sz="800" u="none" strike="noStrike">
                          <a:effectLst/>
                        </a:rPr>
                        <a:t>Adam</a:t>
                      </a:r>
                      <a:r>
                        <a:rPr lang="zh-CN" altLang="en-US" sz="800" u="none" strike="noStrike">
                          <a:effectLst/>
                        </a:rPr>
                        <a:t>酒吧聚会</a:t>
                      </a:r>
                      <a:endParaRPr lang="zh-CN" altLang="en-US" sz="800"/>
                    </a:p>
                  </a:txBody>
                  <a:tcPr marL="2058" marR="2058" marT="2058" marB="0" anchor="ctr"/>
                </a:tc>
                <a:tc vMerge="1">
                  <a:txBody>
                    <a:bodyPr/>
                    <a:lstStyle/>
                    <a:p>
                      <a:endParaRPr lang="zh-CN" altLang="en-US" sz="800"/>
                    </a:p>
                  </a:txBody>
                  <a:tcPr marL="2058" marR="2058" marT="2058" marB="0" anchor="ctr"/>
                </a:tc>
                <a:extLst>
                  <a:ext uri="{0D108BD9-81ED-4DB2-BD59-A6C34878D82A}">
                    <a16:rowId xmlns:a16="http://schemas.microsoft.com/office/drawing/2014/main" val="3675165824"/>
                  </a:ext>
                </a:extLst>
              </a:tr>
              <a:tr h="242111">
                <a:tc vMerge="1">
                  <a:txBody>
                    <a:bodyPr/>
                    <a:lstStyle/>
                    <a:p>
                      <a:endParaRPr lang="zh-CN" altLang="en-US"/>
                    </a:p>
                  </a:txBody>
                  <a:tcPr/>
                </a:tc>
                <a:tc>
                  <a:txBody>
                    <a:bodyPr/>
                    <a:lstStyle/>
                    <a:p>
                      <a:pPr algn="ctr"/>
                      <a:r>
                        <a:rPr lang="zh-CN" altLang="en-US" sz="800" u="none" strike="noStrike" dirty="0">
                          <a:effectLst/>
                        </a:rPr>
                        <a:t>入住剑桥学生宿舍</a:t>
                      </a:r>
                      <a:endParaRPr lang="zh-CN" altLang="en-US" sz="800" dirty="0"/>
                    </a:p>
                  </a:txBody>
                  <a:tcPr marL="2058" marR="2058" marT="2058" marB="0" anchor="ctr"/>
                </a:tc>
                <a:tc>
                  <a:txBody>
                    <a:bodyPr/>
                    <a:lstStyle/>
                    <a:p>
                      <a:pPr algn="ctr"/>
                      <a:r>
                        <a:rPr lang="zh-CN" altLang="en-US" sz="800" u="none" strike="noStrike" dirty="0">
                          <a:effectLst/>
                        </a:rPr>
                        <a:t>晚间休息</a:t>
                      </a:r>
                      <a:endParaRPr lang="zh-CN" altLang="en-US" sz="800" dirty="0"/>
                    </a:p>
                  </a:txBody>
                  <a:tcPr marL="2058" marR="2058" marT="2058" marB="0" anchor="ctr"/>
                </a:tc>
                <a:tc>
                  <a:txBody>
                    <a:bodyPr/>
                    <a:lstStyle/>
                    <a:p>
                      <a:pPr algn="ctr"/>
                      <a:r>
                        <a:rPr lang="zh-CN" altLang="en-US" sz="800" u="none" strike="noStrike" dirty="0">
                          <a:effectLst/>
                        </a:rPr>
                        <a:t>晚间休息</a:t>
                      </a:r>
                      <a:endParaRPr lang="zh-CN" altLang="en-US" sz="800" dirty="0"/>
                    </a:p>
                  </a:txBody>
                  <a:tcPr marL="2058" marR="2058" marT="2058" marB="0" anchor="ctr"/>
                </a:tc>
                <a:tc>
                  <a:txBody>
                    <a:bodyPr/>
                    <a:lstStyle/>
                    <a:p>
                      <a:pPr algn="ctr"/>
                      <a:r>
                        <a:rPr lang="zh-CN" altLang="en-US" sz="800" u="none" strike="noStrike" dirty="0">
                          <a:effectLst/>
                        </a:rPr>
                        <a:t>晚间休息</a:t>
                      </a:r>
                      <a:endParaRPr lang="zh-CN" altLang="en-US" sz="800" dirty="0"/>
                    </a:p>
                  </a:txBody>
                  <a:tcPr marL="2058" marR="2058" marT="2058" marB="0" anchor="ctr"/>
                </a:tc>
                <a:tc>
                  <a:txBody>
                    <a:bodyPr/>
                    <a:lstStyle/>
                    <a:p>
                      <a:pPr algn="ctr"/>
                      <a:r>
                        <a:rPr lang="zh-CN" altLang="en-US" sz="800" u="none" strike="noStrike" dirty="0">
                          <a:effectLst/>
                        </a:rPr>
                        <a:t>晚间休息</a:t>
                      </a:r>
                      <a:endParaRPr lang="zh-CN" altLang="en-US" sz="800" dirty="0"/>
                    </a:p>
                  </a:txBody>
                  <a:tcPr marL="2058" marR="2058" marT="2058" marB="0" anchor="ctr"/>
                </a:tc>
                <a:tc>
                  <a:txBody>
                    <a:bodyPr/>
                    <a:lstStyle/>
                    <a:p>
                      <a:pPr algn="ctr"/>
                      <a:r>
                        <a:rPr lang="zh-CN" altLang="en-US" sz="800" u="none" strike="noStrike" dirty="0">
                          <a:effectLst/>
                        </a:rPr>
                        <a:t>晚间休息</a:t>
                      </a:r>
                      <a:endParaRPr lang="zh-CN" altLang="en-US" sz="800" dirty="0"/>
                    </a:p>
                  </a:txBody>
                  <a:tcPr marL="2058" marR="2058" marT="2058" marB="0" anchor="ctr"/>
                </a:tc>
                <a:tc>
                  <a:txBody>
                    <a:bodyPr/>
                    <a:lstStyle/>
                    <a:p>
                      <a:pPr algn="ctr"/>
                      <a:r>
                        <a:rPr lang="zh-CN" altLang="en-US" sz="800" u="none" strike="noStrike" dirty="0">
                          <a:effectLst/>
                        </a:rPr>
                        <a:t>晚间休息</a:t>
                      </a:r>
                      <a:endParaRPr lang="zh-CN" altLang="en-US" sz="800" dirty="0"/>
                    </a:p>
                  </a:txBody>
                  <a:tcPr marL="2058" marR="2058" marT="2058" marB="0" anchor="ctr"/>
                </a:tc>
                <a:extLst>
                  <a:ext uri="{0D108BD9-81ED-4DB2-BD59-A6C34878D82A}">
                    <a16:rowId xmlns:a16="http://schemas.microsoft.com/office/drawing/2014/main" val="4131946641"/>
                  </a:ext>
                </a:extLst>
              </a:tr>
              <a:tr h="182280">
                <a:tc gridSpan="8">
                  <a:txBody>
                    <a:bodyPr/>
                    <a:lstStyle/>
                    <a:p>
                      <a:pPr algn="ctr" fontAlgn="ctr"/>
                      <a:r>
                        <a:rPr lang="zh-CN" altLang="en-US" sz="800" u="none" strike="noStrike">
                          <a:effectLst/>
                        </a:rPr>
                        <a:t>　</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8565561"/>
                  </a:ext>
                </a:extLst>
              </a:tr>
              <a:tr h="241390">
                <a:tc gridSpan="8">
                  <a:txBody>
                    <a:bodyPr/>
                    <a:lstStyle/>
                    <a:p>
                      <a:pPr algn="ctr" fontAlgn="ctr"/>
                      <a:r>
                        <a:rPr lang="zh-CN" altLang="en-US" sz="800" u="none" strike="noStrike" dirty="0">
                          <a:effectLst/>
                        </a:rPr>
                        <a:t>第二周</a:t>
                      </a:r>
                      <a:endParaRPr lang="zh-CN" altLang="en-US" sz="800" b="1"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626949111"/>
                  </a:ext>
                </a:extLst>
              </a:tr>
              <a:tr h="142869">
                <a:tc>
                  <a:txBody>
                    <a:bodyPr/>
                    <a:lstStyle/>
                    <a:p>
                      <a:pPr algn="ctr" fontAlgn="ctr"/>
                      <a:r>
                        <a:rPr lang="zh-CN" altLang="en-US" sz="800" u="none" strike="noStrike">
                          <a:effectLst/>
                        </a:rPr>
                        <a:t>　</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Day8</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Day9</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Day10</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Day11</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Day12</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Day13</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en-GB" sz="800" u="none" strike="noStrike">
                          <a:effectLst/>
                        </a:rPr>
                        <a:t>Day14</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extLst>
                  <a:ext uri="{0D108BD9-81ED-4DB2-BD59-A6C34878D82A}">
                    <a16:rowId xmlns:a16="http://schemas.microsoft.com/office/drawing/2014/main" val="2040632419"/>
                  </a:ext>
                </a:extLst>
              </a:tr>
              <a:tr h="242111">
                <a:tc>
                  <a:txBody>
                    <a:bodyPr/>
                    <a:lstStyle/>
                    <a:p>
                      <a:pPr algn="ctr" fontAlgn="ctr"/>
                      <a:r>
                        <a:rPr lang="zh-CN" altLang="en-US" sz="800" u="none" strike="noStrike">
                          <a:effectLst/>
                        </a:rPr>
                        <a:t>　</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学院早餐</a:t>
                      </a:r>
                      <a:br>
                        <a:rPr lang="zh-CN" altLang="en-US" sz="800" u="none" strike="noStrike">
                          <a:effectLst/>
                        </a:rPr>
                      </a:b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extLst>
                  <a:ext uri="{0D108BD9-81ED-4DB2-BD59-A6C34878D82A}">
                    <a16:rowId xmlns:a16="http://schemas.microsoft.com/office/drawing/2014/main" val="718201138"/>
                  </a:ext>
                </a:extLst>
              </a:tr>
              <a:tr h="655223">
                <a:tc rowSpan="3">
                  <a:txBody>
                    <a:bodyPr/>
                    <a:lstStyle/>
                    <a:p>
                      <a:pPr algn="ctr" fontAlgn="ctr"/>
                      <a:r>
                        <a:rPr lang="zh-CN" altLang="en-US" sz="800" u="none" strike="noStrike">
                          <a:effectLst/>
                        </a:rPr>
                        <a:t>上午</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rowSpan="9">
                  <a:txBody>
                    <a:bodyPr/>
                    <a:lstStyle/>
                    <a:p>
                      <a:pPr algn="ctr" fontAlgn="ctr"/>
                      <a:r>
                        <a:rPr lang="zh-CN" altLang="en-US" sz="800" u="none" strike="noStrike" dirty="0">
                          <a:effectLst/>
                        </a:rPr>
                        <a:t>自由活动</a:t>
                      </a:r>
                      <a:br>
                        <a:rPr lang="zh-CN" altLang="en-US" sz="800" u="none" strike="noStrike" dirty="0">
                          <a:effectLst/>
                        </a:rPr>
                      </a:br>
                      <a:br>
                        <a:rPr lang="zh-CN" altLang="en-US" sz="800" u="none" strike="noStrike" dirty="0">
                          <a:effectLst/>
                        </a:rPr>
                      </a:b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数字创新模块</a:t>
                      </a:r>
                      <a:br>
                        <a:rPr lang="zh-CN" altLang="en-US" sz="800" u="none" strike="noStrike" dirty="0">
                          <a:effectLst/>
                        </a:rPr>
                      </a:br>
                      <a:r>
                        <a:rPr lang="zh-CN" altLang="en-US" sz="800" u="none" strike="noStrike" dirty="0">
                          <a:effectLst/>
                        </a:rPr>
                        <a:t>第一课</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数字创新模块</a:t>
                      </a:r>
                      <a:br>
                        <a:rPr lang="zh-CN" altLang="en-US" sz="800" u="none" strike="noStrike" dirty="0">
                          <a:effectLst/>
                        </a:rPr>
                      </a:br>
                      <a:r>
                        <a:rPr lang="zh-CN" altLang="en-US" sz="800" u="none" strike="noStrike" dirty="0">
                          <a:effectLst/>
                        </a:rPr>
                        <a:t>第三课</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数字创新模块</a:t>
                      </a:r>
                      <a:br>
                        <a:rPr lang="zh-CN" altLang="en-US" sz="800" u="none" strike="noStrike" dirty="0">
                          <a:effectLst/>
                        </a:rPr>
                      </a:br>
                      <a:r>
                        <a:rPr lang="zh-CN" altLang="en-US" sz="800" u="none" strike="noStrike" dirty="0">
                          <a:effectLst/>
                        </a:rPr>
                        <a:t>第五课</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数字创新模块</a:t>
                      </a:r>
                      <a:br>
                        <a:rPr lang="zh-CN" altLang="en-US" sz="800" u="none" strike="noStrike" dirty="0">
                          <a:effectLst/>
                        </a:rPr>
                      </a:br>
                      <a:r>
                        <a:rPr lang="zh-CN" altLang="en-US" sz="800" u="none" strike="noStrike" dirty="0">
                          <a:effectLst/>
                        </a:rPr>
                        <a:t>考核总结</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rowSpan="3">
                  <a:txBody>
                    <a:bodyPr/>
                    <a:lstStyle/>
                    <a:p>
                      <a:pPr algn="ctr" fontAlgn="ctr"/>
                      <a:r>
                        <a:rPr lang="zh-CN" altLang="en-US" sz="800" u="none" strike="noStrike">
                          <a:effectLst/>
                        </a:rPr>
                        <a:t>著名企业参访</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rowSpan="3">
                  <a:txBody>
                    <a:bodyPr/>
                    <a:lstStyle/>
                    <a:p>
                      <a:pPr algn="ctr" fontAlgn="ctr"/>
                      <a:r>
                        <a:rPr lang="zh-CN" altLang="en-US" sz="800" u="none" strike="noStrike">
                          <a:effectLst/>
                        </a:rPr>
                        <a:t>英国皇家温莎</a:t>
                      </a:r>
                      <a:br>
                        <a:rPr lang="zh-CN" altLang="en-US" sz="800" u="none" strike="noStrike">
                          <a:effectLst/>
                        </a:rPr>
                      </a:br>
                      <a:r>
                        <a:rPr lang="zh-CN" altLang="en-US" sz="800" u="none" strike="noStrike">
                          <a:effectLst/>
                        </a:rPr>
                        <a:t>城堡参观</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extLst>
                  <a:ext uri="{0D108BD9-81ED-4DB2-BD59-A6C34878D82A}">
                    <a16:rowId xmlns:a16="http://schemas.microsoft.com/office/drawing/2014/main" val="2657358503"/>
                  </a:ext>
                </a:extLst>
              </a:tr>
              <a:tr h="140405">
                <a:tc vMerge="1">
                  <a:txBody>
                    <a:bodyPr/>
                    <a:lstStyle/>
                    <a:p>
                      <a:endParaRPr lang="zh-CN" altLang="en-US"/>
                    </a:p>
                  </a:txBody>
                  <a:tcPr/>
                </a:tc>
                <a:tc vMerge="1">
                  <a:txBody>
                    <a:bodyPr/>
                    <a:lstStyle/>
                    <a:p>
                      <a:endParaRPr lang="zh-CN" altLang="en-US"/>
                    </a:p>
                  </a:txBody>
                  <a:tcPr/>
                </a:tc>
                <a:tc>
                  <a:txBody>
                    <a:bodyPr/>
                    <a:lstStyle/>
                    <a:p>
                      <a:pPr algn="ctr"/>
                      <a:r>
                        <a:rPr lang="zh-CN" altLang="en-US" sz="800" u="none" strike="noStrike">
                          <a:effectLst/>
                        </a:rPr>
                        <a:t>课间休息</a:t>
                      </a:r>
                      <a:endParaRPr lang="zh-CN" altLang="en-US" sz="800"/>
                    </a:p>
                  </a:txBody>
                  <a:tcPr marL="2058" marR="2058" marT="2058" marB="0" anchor="ctr"/>
                </a:tc>
                <a:tc>
                  <a:txBody>
                    <a:bodyPr/>
                    <a:lstStyle/>
                    <a:p>
                      <a:pPr algn="ctr"/>
                      <a:r>
                        <a:rPr lang="zh-CN" altLang="en-US" sz="800" u="none" strike="noStrike">
                          <a:effectLst/>
                        </a:rPr>
                        <a:t>课间休息</a:t>
                      </a:r>
                      <a:endParaRPr lang="zh-CN" altLang="en-US" sz="800"/>
                    </a:p>
                  </a:txBody>
                  <a:tcPr marL="2058" marR="2058" marT="2058" marB="0" anchor="ctr"/>
                </a:tc>
                <a:tc>
                  <a:txBody>
                    <a:bodyPr/>
                    <a:lstStyle/>
                    <a:p>
                      <a:pPr algn="ctr"/>
                      <a:r>
                        <a:rPr lang="zh-CN" altLang="en-US" sz="800" u="none" strike="noStrike">
                          <a:effectLst/>
                        </a:rPr>
                        <a:t>课间休息</a:t>
                      </a:r>
                      <a:endParaRPr lang="zh-CN" altLang="en-US" sz="800"/>
                    </a:p>
                  </a:txBody>
                  <a:tcPr marL="2058" marR="2058" marT="2058" marB="0" anchor="ctr"/>
                </a:tc>
                <a:tc>
                  <a:txBody>
                    <a:bodyPr/>
                    <a:lstStyle/>
                    <a:p>
                      <a:pPr algn="ctr"/>
                      <a:r>
                        <a:rPr lang="zh-CN" altLang="en-US" sz="800" u="none" strike="noStrike">
                          <a:effectLst/>
                        </a:rPr>
                        <a:t>课间休息</a:t>
                      </a:r>
                      <a:endParaRPr lang="zh-CN" altLang="en-US" sz="800"/>
                    </a:p>
                  </a:txBody>
                  <a:tcPr marL="2058" marR="2058" marT="2058" marB="0" anchor="ctr"/>
                </a:tc>
                <a:tc vMerge="1">
                  <a:txBody>
                    <a:bodyPr/>
                    <a:lstStyle/>
                    <a:p>
                      <a:endParaRPr lang="zh-CN" altLang="en-US" sz="800"/>
                    </a:p>
                  </a:txBody>
                  <a:tcPr marL="2058" marR="2058" marT="2058" marB="0" anchor="ctr"/>
                </a:tc>
                <a:tc vMerge="1">
                  <a:txBody>
                    <a:bodyPr/>
                    <a:lstStyle/>
                    <a:p>
                      <a:endParaRPr lang="zh-CN" altLang="en-US"/>
                    </a:p>
                  </a:txBody>
                  <a:tcPr/>
                </a:tc>
                <a:extLst>
                  <a:ext uri="{0D108BD9-81ED-4DB2-BD59-A6C34878D82A}">
                    <a16:rowId xmlns:a16="http://schemas.microsoft.com/office/drawing/2014/main" val="1239696908"/>
                  </a:ext>
                </a:extLst>
              </a:tr>
              <a:tr h="335000">
                <a:tc vMerge="1">
                  <a:txBody>
                    <a:bodyPr/>
                    <a:lstStyle/>
                    <a:p>
                      <a:endParaRPr lang="zh-CN" altLang="en-US"/>
                    </a:p>
                  </a:txBody>
                  <a:tcPr/>
                </a:tc>
                <a:tc vMerge="1">
                  <a:txBody>
                    <a:bodyPr/>
                    <a:lstStyle/>
                    <a:p>
                      <a:endParaRPr lang="zh-CN" altLang="en-US"/>
                    </a:p>
                  </a:txBody>
                  <a:tcPr/>
                </a:tc>
                <a:tc>
                  <a:txBody>
                    <a:bodyPr/>
                    <a:lstStyle/>
                    <a:p>
                      <a:pPr algn="ctr"/>
                      <a:r>
                        <a:rPr lang="zh-CN" altLang="en-US" sz="800" u="none" strike="noStrike" dirty="0">
                          <a:effectLst/>
                        </a:rPr>
                        <a:t>数字创新模块</a:t>
                      </a:r>
                      <a:br>
                        <a:rPr lang="zh-CN" altLang="en-US" sz="800" u="none" strike="noStrike" dirty="0">
                          <a:effectLst/>
                        </a:rPr>
                      </a:br>
                      <a:r>
                        <a:rPr lang="zh-CN" altLang="en-US" sz="800" u="none" strike="noStrike" dirty="0">
                          <a:effectLst/>
                        </a:rPr>
                        <a:t>第二课</a:t>
                      </a:r>
                      <a:endParaRPr lang="zh-CN" altLang="en-US" sz="800" dirty="0"/>
                    </a:p>
                  </a:txBody>
                  <a:tcPr marL="2058" marR="2058" marT="2058" marB="0" anchor="ctr"/>
                </a:tc>
                <a:tc>
                  <a:txBody>
                    <a:bodyPr/>
                    <a:lstStyle/>
                    <a:p>
                      <a:pPr algn="ctr"/>
                      <a:r>
                        <a:rPr lang="zh-CN" altLang="en-US" sz="800" u="none" strike="noStrike" dirty="0">
                          <a:effectLst/>
                        </a:rPr>
                        <a:t>数字创新模块</a:t>
                      </a:r>
                      <a:br>
                        <a:rPr lang="zh-CN" altLang="en-US" sz="800" u="none" strike="noStrike" dirty="0">
                          <a:effectLst/>
                        </a:rPr>
                      </a:br>
                      <a:r>
                        <a:rPr lang="zh-CN" altLang="en-US" sz="800" u="none" strike="noStrike" dirty="0">
                          <a:effectLst/>
                        </a:rPr>
                        <a:t>第四课</a:t>
                      </a:r>
                      <a:endParaRPr lang="zh-CN" altLang="en-US" sz="800" dirty="0"/>
                    </a:p>
                  </a:txBody>
                  <a:tcPr marL="2058" marR="2058" marT="2058" marB="0" anchor="ctr"/>
                </a:tc>
                <a:tc>
                  <a:txBody>
                    <a:bodyPr/>
                    <a:lstStyle/>
                    <a:p>
                      <a:pPr algn="ctr"/>
                      <a:r>
                        <a:rPr lang="zh-CN" altLang="en-US" sz="800" u="none" strike="noStrike" dirty="0">
                          <a:effectLst/>
                        </a:rPr>
                        <a:t>数字创新模块</a:t>
                      </a:r>
                      <a:br>
                        <a:rPr lang="zh-CN" altLang="en-US" sz="800" u="none" strike="noStrike" dirty="0">
                          <a:effectLst/>
                        </a:rPr>
                      </a:br>
                      <a:r>
                        <a:rPr lang="zh-CN" altLang="en-US" sz="800" u="none" strike="noStrike" dirty="0">
                          <a:effectLst/>
                        </a:rPr>
                        <a:t>第六课</a:t>
                      </a:r>
                      <a:endParaRPr lang="zh-CN" altLang="en-US" sz="800" dirty="0"/>
                    </a:p>
                  </a:txBody>
                  <a:tcPr marL="2058" marR="2058" marT="2058" marB="0" anchor="ctr"/>
                </a:tc>
                <a:tc>
                  <a:txBody>
                    <a:bodyPr/>
                    <a:lstStyle/>
                    <a:p>
                      <a:pPr algn="ctr"/>
                      <a:r>
                        <a:rPr lang="zh-CN" altLang="en-US" sz="800" u="none" strike="noStrike" dirty="0">
                          <a:effectLst/>
                        </a:rPr>
                        <a:t>数字创新模块</a:t>
                      </a:r>
                      <a:br>
                        <a:rPr lang="zh-CN" altLang="en-US" sz="800" u="none" strike="noStrike" dirty="0">
                          <a:effectLst/>
                        </a:rPr>
                      </a:br>
                      <a:r>
                        <a:rPr lang="zh-CN" altLang="en-US" sz="800" u="none" strike="noStrike" dirty="0">
                          <a:effectLst/>
                        </a:rPr>
                        <a:t>考核总结</a:t>
                      </a:r>
                      <a:endParaRPr lang="zh-CN" altLang="en-US" sz="800" dirty="0"/>
                    </a:p>
                  </a:txBody>
                  <a:tcPr marL="2058" marR="2058" marT="2058" marB="0" anchor="ctr"/>
                </a:tc>
                <a:tc vMerge="1">
                  <a:txBody>
                    <a:bodyPr/>
                    <a:lstStyle/>
                    <a:p>
                      <a:endParaRPr lang="zh-CN" altLang="en-US" sz="800"/>
                    </a:p>
                  </a:txBody>
                  <a:tcPr marL="2058" marR="2058" marT="2058" marB="0" anchor="ctr"/>
                </a:tc>
                <a:tc vMerge="1">
                  <a:txBody>
                    <a:bodyPr/>
                    <a:lstStyle/>
                    <a:p>
                      <a:endParaRPr lang="zh-CN" altLang="en-US"/>
                    </a:p>
                  </a:txBody>
                  <a:tcPr/>
                </a:tc>
                <a:extLst>
                  <a:ext uri="{0D108BD9-81ED-4DB2-BD59-A6C34878D82A}">
                    <a16:rowId xmlns:a16="http://schemas.microsoft.com/office/drawing/2014/main" val="2227657922"/>
                  </a:ext>
                </a:extLst>
              </a:tr>
              <a:tr h="147794">
                <a:tc>
                  <a:txBody>
                    <a:bodyPr/>
                    <a:lstStyle/>
                    <a:p>
                      <a:pPr algn="ctr" fontAlgn="ctr"/>
                      <a:r>
                        <a:rPr lang="zh-CN" altLang="en-US" sz="800" u="none" strike="noStrike">
                          <a:effectLst/>
                        </a:rPr>
                        <a:t>中午</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vMerge="1">
                  <a:txBody>
                    <a:bodyPr/>
                    <a:lstStyle/>
                    <a:p>
                      <a:pPr algn="ctr" fontAlgn="ctr"/>
                      <a:endParaRPr lang="zh-CN" altLang="en-US" sz="3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a:txBody>
                    <a:bodyPr/>
                    <a:lstStyle/>
                    <a:p>
                      <a:pPr algn="ctr"/>
                      <a:r>
                        <a:rPr lang="zh-CN" altLang="en-US" sz="800" u="none" strike="noStrike">
                          <a:effectLst/>
                        </a:rPr>
                        <a:t>午餐</a:t>
                      </a:r>
                      <a:endParaRPr lang="zh-CN" altLang="en-US" sz="800"/>
                    </a:p>
                  </a:txBody>
                  <a:tcPr marL="2058" marR="2058" marT="2058" marB="0" anchor="ctr"/>
                </a:tc>
                <a:tc rowSpan="6">
                  <a:txBody>
                    <a:bodyPr/>
                    <a:lstStyle/>
                    <a:p>
                      <a:pPr algn="ctr"/>
                      <a:r>
                        <a:rPr lang="zh-CN" altLang="en-US" sz="800" u="none" strike="noStrike">
                          <a:effectLst/>
                        </a:rPr>
                        <a:t>大巴送机</a:t>
                      </a:r>
                      <a:br>
                        <a:rPr lang="zh-CN" altLang="en-US" sz="800" u="none" strike="noStrike">
                          <a:effectLst/>
                        </a:rPr>
                      </a:br>
                      <a:r>
                        <a:rPr lang="zh-CN" altLang="en-US" sz="800" u="none" strike="noStrike">
                          <a:effectLst/>
                        </a:rPr>
                        <a:t>伦敦希思罗机场</a:t>
                      </a:r>
                      <a:endParaRPr lang="zh-CN" altLang="en-US" sz="800"/>
                    </a:p>
                  </a:txBody>
                  <a:tcPr marL="2058" marR="2058" marT="2058" marB="0" anchor="ctr"/>
                </a:tc>
                <a:extLst>
                  <a:ext uri="{0D108BD9-81ED-4DB2-BD59-A6C34878D82A}">
                    <a16:rowId xmlns:a16="http://schemas.microsoft.com/office/drawing/2014/main" val="1044214069"/>
                  </a:ext>
                </a:extLst>
              </a:tr>
              <a:tr h="332042">
                <a:tc rowSpan="2">
                  <a:txBody>
                    <a:bodyPr/>
                    <a:lstStyle/>
                    <a:p>
                      <a:pPr algn="ctr" fontAlgn="ctr"/>
                      <a:r>
                        <a:rPr lang="zh-CN" altLang="en-US" sz="800" u="none" strike="noStrike" dirty="0">
                          <a:effectLst/>
                        </a:rPr>
                        <a:t>下午</a:t>
                      </a:r>
                    </a:p>
                    <a:p>
                      <a:pPr algn="ctr" fontAlgn="ctr"/>
                      <a:r>
                        <a:rPr lang="zh-CN" altLang="en-US" sz="800" u="none" strike="noStrike" dirty="0">
                          <a:effectLst/>
                        </a:rPr>
                        <a:t>　</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vMerge="1">
                  <a:txBody>
                    <a:bodyPr/>
                    <a:lstStyle/>
                    <a:p>
                      <a:pPr algn="ctr" fontAlgn="ctr"/>
                      <a:endParaRPr lang="zh-CN" altLang="en-US" sz="3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a:r>
                        <a:rPr lang="zh-CN" altLang="en-US" sz="800" u="none" strike="noStrike" dirty="0">
                          <a:effectLst/>
                        </a:rPr>
                        <a:t>数字创新模块</a:t>
                      </a:r>
                      <a:br>
                        <a:rPr lang="zh-CN" altLang="en-US" sz="800" u="none" strike="noStrike" dirty="0">
                          <a:effectLst/>
                        </a:rPr>
                      </a:br>
                      <a:r>
                        <a:rPr lang="zh-CN" altLang="en-US" sz="800" u="none" strike="noStrike" dirty="0">
                          <a:effectLst/>
                        </a:rPr>
                        <a:t>研讨会</a:t>
                      </a:r>
                      <a:endParaRPr lang="zh-CN" altLang="en-US" sz="800" dirty="0"/>
                    </a:p>
                  </a:txBody>
                  <a:tcPr marL="2058" marR="2058" marT="2058" marB="0" anchor="ctr"/>
                </a:tc>
                <a:tc>
                  <a:txBody>
                    <a:bodyPr/>
                    <a:lstStyle/>
                    <a:p>
                      <a:pPr algn="ctr"/>
                      <a:r>
                        <a:rPr lang="zh-CN" altLang="en-US" sz="800" u="none" strike="noStrike" dirty="0">
                          <a:effectLst/>
                        </a:rPr>
                        <a:t>数字创新模块</a:t>
                      </a:r>
                      <a:br>
                        <a:rPr lang="zh-CN" altLang="en-US" sz="800" u="none" strike="noStrike" dirty="0">
                          <a:effectLst/>
                        </a:rPr>
                      </a:br>
                      <a:r>
                        <a:rPr lang="zh-CN" altLang="en-US" sz="800" u="none" strike="noStrike" dirty="0">
                          <a:effectLst/>
                        </a:rPr>
                        <a:t>研讨会</a:t>
                      </a:r>
                      <a:endParaRPr lang="zh-CN" altLang="en-US" sz="800" dirty="0"/>
                    </a:p>
                  </a:txBody>
                  <a:tcPr marL="2058" marR="2058" marT="2058" marB="0" anchor="ctr"/>
                </a:tc>
                <a:tc>
                  <a:txBody>
                    <a:bodyPr/>
                    <a:lstStyle/>
                    <a:p>
                      <a:pPr algn="ctr"/>
                      <a:r>
                        <a:rPr lang="zh-CN" altLang="en-US" sz="800" u="none" strike="noStrike" dirty="0">
                          <a:effectLst/>
                        </a:rPr>
                        <a:t>数字创新模块</a:t>
                      </a:r>
                      <a:br>
                        <a:rPr lang="zh-CN" altLang="en-US" sz="800" u="none" strike="noStrike" dirty="0">
                          <a:effectLst/>
                        </a:rPr>
                      </a:br>
                      <a:r>
                        <a:rPr lang="zh-CN" altLang="en-US" sz="800" u="none" strike="noStrike" dirty="0">
                          <a:effectLst/>
                        </a:rPr>
                        <a:t>研讨会</a:t>
                      </a:r>
                      <a:endParaRPr lang="zh-CN" altLang="en-US" sz="800" dirty="0"/>
                    </a:p>
                  </a:txBody>
                  <a:tcPr marL="2058" marR="2058" marT="2058" marB="0" anchor="ctr"/>
                </a:tc>
                <a:tc>
                  <a:txBody>
                    <a:bodyPr/>
                    <a:lstStyle/>
                    <a:p>
                      <a:pPr algn="ctr"/>
                      <a:r>
                        <a:rPr lang="zh-CN" altLang="en-US" sz="800" u="none" strike="noStrike">
                          <a:effectLst/>
                        </a:rPr>
                        <a:t>剑桥学子分享会</a:t>
                      </a:r>
                      <a:br>
                        <a:rPr lang="zh-CN" altLang="en-US" sz="800" u="none" strike="noStrike">
                          <a:effectLst/>
                        </a:rPr>
                      </a:br>
                      <a:r>
                        <a:rPr lang="zh-CN" altLang="en-US" sz="800" u="none" strike="noStrike">
                          <a:effectLst/>
                        </a:rPr>
                        <a:t>如何申请英国名校硕博士</a:t>
                      </a:r>
                      <a:endParaRPr lang="zh-CN" altLang="en-US" sz="800"/>
                    </a:p>
                  </a:txBody>
                  <a:tcPr marL="2058" marR="2058" marT="2058" marB="0" anchor="ctr"/>
                </a:tc>
                <a:tc rowSpan="2">
                  <a:txBody>
                    <a:bodyPr/>
                    <a:lstStyle/>
                    <a:p>
                      <a:pPr algn="ctr"/>
                      <a:r>
                        <a:rPr lang="zh-CN" altLang="en-US" sz="800" u="none" strike="noStrike">
                          <a:effectLst/>
                        </a:rPr>
                        <a:t>自由活动</a:t>
                      </a:r>
                      <a:endParaRPr lang="zh-CN" altLang="en-US" sz="800"/>
                    </a:p>
                  </a:txBody>
                  <a:tcPr marL="2058" marR="2058" marT="2058" marB="0" anchor="ctr"/>
                </a:tc>
                <a:tc vMerge="1">
                  <a:txBody>
                    <a:bodyPr/>
                    <a:lstStyle/>
                    <a:p>
                      <a:endParaRPr lang="zh-CN" altLang="en-US" sz="800"/>
                    </a:p>
                  </a:txBody>
                  <a:tcPr marL="2058" marR="2058" marT="2058" marB="0" anchor="ctr"/>
                </a:tc>
                <a:extLst>
                  <a:ext uri="{0D108BD9-81ED-4DB2-BD59-A6C34878D82A}">
                    <a16:rowId xmlns:a16="http://schemas.microsoft.com/office/drawing/2014/main" val="182037003"/>
                  </a:ext>
                </a:extLst>
              </a:tr>
              <a:tr h="362156">
                <a:tc vMerge="1">
                  <a:txBody>
                    <a:bodyPr/>
                    <a:lstStyle/>
                    <a:p>
                      <a:pPr algn="ctr" fontAlgn="ctr"/>
                      <a:r>
                        <a:rPr lang="zh-CN" altLang="en-US" sz="800" u="none" strike="noStrike" dirty="0">
                          <a:effectLst/>
                        </a:rPr>
                        <a:t>　</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vMerge="1">
                  <a:txBody>
                    <a:bodyPr/>
                    <a:lstStyle/>
                    <a:p>
                      <a:pPr algn="ctr" fontAlgn="ctr"/>
                      <a:endParaRPr lang="zh-CN" altLang="en-US" sz="3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a:r>
                        <a:rPr lang="zh-CN" altLang="en-US" sz="800" u="none" strike="noStrike">
                          <a:effectLst/>
                        </a:rPr>
                        <a:t>剑桥大学</a:t>
                      </a:r>
                      <a:r>
                        <a:rPr lang="en-GB" sz="800" u="none" strike="noStrike">
                          <a:effectLst/>
                        </a:rPr>
                        <a:t>Fitzwilliam </a:t>
                      </a:r>
                      <a:r>
                        <a:rPr lang="zh-CN" altLang="en-US" sz="800" u="none" strike="noStrike">
                          <a:effectLst/>
                        </a:rPr>
                        <a:t>博物馆参观</a:t>
                      </a:r>
                      <a:br>
                        <a:rPr lang="zh-CN" altLang="en-US" sz="800" u="none" strike="noStrike">
                          <a:effectLst/>
                        </a:rPr>
                      </a:br>
                      <a:endParaRPr lang="zh-CN" altLang="en-US" sz="800"/>
                    </a:p>
                  </a:txBody>
                  <a:tcPr marL="2058" marR="2058" marT="2058" marB="0" anchor="ctr"/>
                </a:tc>
                <a:tc>
                  <a:txBody>
                    <a:bodyPr/>
                    <a:lstStyle/>
                    <a:p>
                      <a:pPr algn="ctr"/>
                      <a:r>
                        <a:rPr lang="zh-CN" altLang="en-US" sz="800" u="none" strike="noStrike">
                          <a:effectLst/>
                        </a:rPr>
                        <a:t>剑桥学子分享会</a:t>
                      </a:r>
                      <a:br>
                        <a:rPr lang="zh-CN" altLang="en-US" sz="800" u="none" strike="noStrike">
                          <a:effectLst/>
                        </a:rPr>
                      </a:br>
                      <a:r>
                        <a:rPr lang="zh-CN" altLang="en-US" sz="800" u="none" strike="noStrike">
                          <a:effectLst/>
                        </a:rPr>
                        <a:t>未来规划</a:t>
                      </a:r>
                      <a:endParaRPr lang="zh-CN" altLang="en-US" sz="800"/>
                    </a:p>
                  </a:txBody>
                  <a:tcPr marL="2058" marR="2058" marT="2058" marB="0" anchor="ctr"/>
                </a:tc>
                <a:tc>
                  <a:txBody>
                    <a:bodyPr/>
                    <a:lstStyle/>
                    <a:p>
                      <a:pPr algn="ctr"/>
                      <a:r>
                        <a:rPr lang="zh-CN" altLang="en-US" sz="800" u="none" strike="noStrike">
                          <a:effectLst/>
                        </a:rPr>
                        <a:t>剑桥大学地球博物馆参观</a:t>
                      </a:r>
                      <a:endParaRPr lang="zh-CN" altLang="en-US" sz="800"/>
                    </a:p>
                  </a:txBody>
                  <a:tcPr marL="2058" marR="2058" marT="2058" marB="0" anchor="ctr"/>
                </a:tc>
                <a:tc>
                  <a:txBody>
                    <a:bodyPr/>
                    <a:lstStyle/>
                    <a:p>
                      <a:pPr algn="ctr"/>
                      <a:r>
                        <a:rPr lang="zh-CN" altLang="en-US" sz="800" u="none" strike="noStrike">
                          <a:effectLst/>
                        </a:rPr>
                        <a:t>准备着装</a:t>
                      </a:r>
                      <a:br>
                        <a:rPr lang="zh-CN" altLang="en-US" sz="800" u="none" strike="noStrike">
                          <a:effectLst/>
                        </a:rPr>
                      </a:br>
                      <a:r>
                        <a:rPr lang="zh-CN" altLang="en-US" sz="800" u="none" strike="noStrike">
                          <a:effectLst/>
                        </a:rPr>
                        <a:t>参加</a:t>
                      </a:r>
                      <a:r>
                        <a:rPr lang="en-GB" sz="800" u="none" strike="noStrike">
                          <a:effectLst/>
                        </a:rPr>
                        <a:t>Formal Dinner</a:t>
                      </a:r>
                      <a:br>
                        <a:rPr lang="en-GB" sz="800" u="none" strike="noStrike">
                          <a:effectLst/>
                        </a:rPr>
                      </a:br>
                      <a:endParaRPr lang="zh-CN" altLang="en-US" sz="800"/>
                    </a:p>
                  </a:txBody>
                  <a:tcPr marL="2058" marR="2058" marT="2058" marB="0" anchor="ctr"/>
                </a:tc>
                <a:tc vMerge="1">
                  <a:txBody>
                    <a:bodyPr/>
                    <a:lstStyle/>
                    <a:p>
                      <a:endParaRPr lang="zh-CN" altLang="en-US" sz="800"/>
                    </a:p>
                  </a:txBody>
                  <a:tcPr marL="2058" marR="2058" marT="2058" marB="0" anchor="ctr"/>
                </a:tc>
                <a:tc vMerge="1">
                  <a:txBody>
                    <a:bodyPr/>
                    <a:lstStyle/>
                    <a:p>
                      <a:endParaRPr lang="zh-CN" altLang="en-US"/>
                    </a:p>
                  </a:txBody>
                  <a:tcPr/>
                </a:tc>
                <a:extLst>
                  <a:ext uri="{0D108BD9-81ED-4DB2-BD59-A6C34878D82A}">
                    <a16:rowId xmlns:a16="http://schemas.microsoft.com/office/drawing/2014/main" val="3362614387"/>
                  </a:ext>
                </a:extLst>
              </a:tr>
              <a:tr h="140405">
                <a:tc rowSpan="3">
                  <a:txBody>
                    <a:bodyPr/>
                    <a:lstStyle/>
                    <a:p>
                      <a:pPr algn="ctr" fontAlgn="ctr"/>
                      <a:r>
                        <a:rPr lang="zh-CN" altLang="en-US" sz="800" u="none" strike="noStrike">
                          <a:effectLst/>
                        </a:rPr>
                        <a:t>晚上</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vMerge="1">
                  <a:txBody>
                    <a:bodyPr/>
                    <a:lstStyle/>
                    <a:p>
                      <a:pPr algn="ctr" fontAlgn="ctr"/>
                      <a:endParaRPr lang="zh-CN" altLang="en-US" sz="3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a:r>
                        <a:rPr lang="zh-CN" altLang="en-US" sz="800" u="none" strike="noStrike">
                          <a:effectLst/>
                        </a:rPr>
                        <a:t>晚餐</a:t>
                      </a:r>
                      <a:endParaRPr lang="zh-CN" altLang="en-US" sz="800"/>
                    </a:p>
                  </a:txBody>
                  <a:tcPr marL="2058" marR="2058" marT="2058" marB="0" anchor="ctr"/>
                </a:tc>
                <a:tc>
                  <a:txBody>
                    <a:bodyPr/>
                    <a:lstStyle/>
                    <a:p>
                      <a:pPr algn="ctr"/>
                      <a:r>
                        <a:rPr lang="zh-CN" altLang="en-US" sz="800" u="none" strike="noStrike">
                          <a:effectLst/>
                        </a:rPr>
                        <a:t>晚餐</a:t>
                      </a:r>
                      <a:endParaRPr lang="zh-CN" altLang="en-US" sz="800"/>
                    </a:p>
                  </a:txBody>
                  <a:tcPr marL="2058" marR="2058" marT="2058" marB="0" anchor="ctr"/>
                </a:tc>
                <a:tc>
                  <a:txBody>
                    <a:bodyPr/>
                    <a:lstStyle/>
                    <a:p>
                      <a:pPr algn="ctr"/>
                      <a:r>
                        <a:rPr lang="zh-CN" altLang="en-US" sz="800" u="none" strike="noStrike">
                          <a:effectLst/>
                        </a:rPr>
                        <a:t>晚餐</a:t>
                      </a:r>
                      <a:endParaRPr lang="zh-CN" altLang="en-US" sz="800"/>
                    </a:p>
                  </a:txBody>
                  <a:tcPr marL="2058" marR="2058" marT="2058" marB="0" anchor="ctr"/>
                </a:tc>
                <a:tc rowSpan="2">
                  <a:txBody>
                    <a:bodyPr/>
                    <a:lstStyle/>
                    <a:p>
                      <a:pPr algn="ctr"/>
                      <a:r>
                        <a:rPr lang="zh-CN" altLang="en-US" sz="800" u="none" strike="noStrike">
                          <a:effectLst/>
                        </a:rPr>
                        <a:t>剑桥大学正式晚宴</a:t>
                      </a:r>
                      <a:br>
                        <a:rPr lang="zh-CN" altLang="en-US" sz="800" u="none" strike="noStrike">
                          <a:effectLst/>
                        </a:rPr>
                      </a:br>
                      <a:r>
                        <a:rPr lang="zh-CN" altLang="en-US" sz="800" u="none" strike="noStrike">
                          <a:effectLst/>
                        </a:rPr>
                        <a:t>（</a:t>
                      </a:r>
                      <a:r>
                        <a:rPr lang="en-GB" sz="800" u="none" strike="noStrike">
                          <a:effectLst/>
                        </a:rPr>
                        <a:t>formal dinner）</a:t>
                      </a:r>
                      <a:br>
                        <a:rPr lang="en-GB" sz="800" u="none" strike="noStrike">
                          <a:effectLst/>
                        </a:rPr>
                      </a:br>
                      <a:r>
                        <a:rPr lang="zh-CN" altLang="en-US" sz="800" u="none" strike="noStrike">
                          <a:effectLst/>
                        </a:rPr>
                        <a:t>颁发证书</a:t>
                      </a:r>
                      <a:endParaRPr lang="zh-CN" altLang="en-US" sz="800"/>
                    </a:p>
                  </a:txBody>
                  <a:tcPr marL="2058" marR="2058" marT="2058" marB="0" anchor="ctr"/>
                </a:tc>
                <a:tc rowSpan="2">
                  <a:txBody>
                    <a:bodyPr/>
                    <a:lstStyle/>
                    <a:p>
                      <a:pPr algn="ctr"/>
                      <a:r>
                        <a:rPr lang="en-GB" sz="800" u="none" strike="noStrike">
                          <a:effectLst/>
                        </a:rPr>
                        <a:t> BBQ Dinner</a:t>
                      </a:r>
                      <a:endParaRPr lang="zh-CN" altLang="en-US" sz="800"/>
                    </a:p>
                  </a:txBody>
                  <a:tcPr marL="2058" marR="2058" marT="2058" marB="0" anchor="ctr"/>
                </a:tc>
                <a:tc vMerge="1">
                  <a:txBody>
                    <a:bodyPr/>
                    <a:lstStyle/>
                    <a:p>
                      <a:endParaRPr lang="zh-CN" altLang="en-US" sz="800"/>
                    </a:p>
                  </a:txBody>
                  <a:tcPr marL="2058" marR="2058" marT="2058" marB="0" anchor="ctr"/>
                </a:tc>
                <a:extLst>
                  <a:ext uri="{0D108BD9-81ED-4DB2-BD59-A6C34878D82A}">
                    <a16:rowId xmlns:a16="http://schemas.microsoft.com/office/drawing/2014/main" val="1459480598"/>
                  </a:ext>
                </a:extLst>
              </a:tr>
              <a:tr h="423679">
                <a:tc vMerge="1">
                  <a:txBody>
                    <a:bodyPr/>
                    <a:lstStyle/>
                    <a:p>
                      <a:endParaRPr lang="zh-CN" altLang="en-US"/>
                    </a:p>
                  </a:txBody>
                  <a:tcPr/>
                </a:tc>
                <a:tc vMerge="1">
                  <a:txBody>
                    <a:bodyPr/>
                    <a:lstStyle/>
                    <a:p>
                      <a:endParaRPr lang="zh-CN" altLang="en-US"/>
                    </a:p>
                  </a:txBody>
                  <a:tcPr/>
                </a:tc>
                <a:tc>
                  <a:txBody>
                    <a:bodyPr/>
                    <a:lstStyle/>
                    <a:p>
                      <a:pPr algn="ctr"/>
                      <a:r>
                        <a:rPr lang="zh-CN" altLang="en-US" sz="800" u="none" strike="noStrike">
                          <a:effectLst/>
                        </a:rPr>
                        <a:t>聆听剑桥大学学院礼堂唱诗班表演</a:t>
                      </a:r>
                      <a:br>
                        <a:rPr lang="zh-CN" altLang="en-US" sz="800" u="none" strike="noStrike">
                          <a:effectLst/>
                        </a:rPr>
                      </a:br>
                      <a:r>
                        <a:rPr lang="en-GB" sz="800" u="none" strike="noStrike">
                          <a:effectLst/>
                        </a:rPr>
                        <a:t>Choral Evensong</a:t>
                      </a:r>
                      <a:endParaRPr lang="zh-CN" altLang="en-US" sz="800"/>
                    </a:p>
                  </a:txBody>
                  <a:tcPr marL="2058" marR="2058" marT="2058" marB="0" anchor="ctr"/>
                </a:tc>
                <a:tc>
                  <a:txBody>
                    <a:bodyPr/>
                    <a:lstStyle/>
                    <a:p>
                      <a:pPr algn="ctr"/>
                      <a:r>
                        <a:rPr lang="zh-CN" altLang="en-US" sz="800" u="none" strike="noStrike">
                          <a:effectLst/>
                        </a:rPr>
                        <a:t>学生自习</a:t>
                      </a:r>
                      <a:br>
                        <a:rPr lang="zh-CN" altLang="en-US" sz="800" u="none" strike="noStrike">
                          <a:effectLst/>
                        </a:rPr>
                      </a:br>
                      <a:r>
                        <a:rPr lang="zh-CN" altLang="en-US" sz="800" u="none" strike="noStrike">
                          <a:effectLst/>
                        </a:rPr>
                        <a:t>准备</a:t>
                      </a:r>
                      <a:r>
                        <a:rPr lang="en-GB" sz="800" u="none" strike="noStrike">
                          <a:effectLst/>
                        </a:rPr>
                        <a:t>Assessment</a:t>
                      </a:r>
                      <a:endParaRPr lang="zh-CN" altLang="en-US" sz="800"/>
                    </a:p>
                  </a:txBody>
                  <a:tcPr marL="2058" marR="2058" marT="2058" marB="0" anchor="ctr"/>
                </a:tc>
                <a:tc>
                  <a:txBody>
                    <a:bodyPr/>
                    <a:lstStyle/>
                    <a:p>
                      <a:pPr marL="0" algn="ctr" defTabSz="457200" rtl="0" eaLnBrk="1" latinLnBrk="0" hangingPunct="1"/>
                      <a:r>
                        <a:rPr lang="zh-CN" altLang="en-US" sz="800" u="none" strike="noStrike" kern="1200" dirty="0">
                          <a:solidFill>
                            <a:schemeClr val="dk1"/>
                          </a:solidFill>
                          <a:effectLst/>
                          <a:latin typeface="+mn-lt"/>
                          <a:ea typeface="+mn-ea"/>
                          <a:cs typeface="+mn-cs"/>
                        </a:rPr>
                        <a:t>学生自习</a:t>
                      </a:r>
                      <a:br>
                        <a:rPr lang="zh-CN" altLang="en-US" sz="800" u="none" strike="noStrike" kern="1200" dirty="0">
                          <a:solidFill>
                            <a:schemeClr val="dk1"/>
                          </a:solidFill>
                          <a:effectLst/>
                          <a:latin typeface="+mn-lt"/>
                          <a:ea typeface="+mn-ea"/>
                          <a:cs typeface="+mn-cs"/>
                        </a:rPr>
                      </a:br>
                      <a:r>
                        <a:rPr lang="zh-CN" altLang="en-US" sz="800" u="none" strike="noStrike" kern="1200" dirty="0">
                          <a:solidFill>
                            <a:schemeClr val="dk1"/>
                          </a:solidFill>
                          <a:effectLst/>
                          <a:latin typeface="+mn-lt"/>
                          <a:ea typeface="+mn-ea"/>
                          <a:cs typeface="+mn-cs"/>
                        </a:rPr>
                        <a:t>准备</a:t>
                      </a:r>
                      <a:r>
                        <a:rPr lang="en-GB" sz="800" u="none" strike="noStrike" kern="1200" dirty="0">
                          <a:solidFill>
                            <a:schemeClr val="dk1"/>
                          </a:solidFill>
                          <a:effectLst/>
                          <a:latin typeface="+mn-lt"/>
                          <a:ea typeface="+mn-ea"/>
                          <a:cs typeface="+mn-cs"/>
                        </a:rPr>
                        <a:t>Assessment</a:t>
                      </a:r>
                      <a:endParaRPr lang="zh-CN" altLang="en-US" sz="800" u="none" strike="noStrike" kern="1200" dirty="0">
                        <a:solidFill>
                          <a:schemeClr val="dk1"/>
                        </a:solidFill>
                        <a:effectLst/>
                        <a:latin typeface="+mn-lt"/>
                        <a:ea typeface="+mn-ea"/>
                        <a:cs typeface="+mn-cs"/>
                      </a:endParaRPr>
                    </a:p>
                  </a:txBody>
                  <a:tcPr marL="2058" marR="2058" marT="2058" marB="0" anchor="ctr"/>
                </a:tc>
                <a:tc vMerge="1">
                  <a:txBody>
                    <a:bodyPr/>
                    <a:lstStyle/>
                    <a:p>
                      <a:endParaRPr lang="zh-CN" altLang="en-US" sz="800"/>
                    </a:p>
                  </a:txBody>
                  <a:tcPr marL="2058" marR="2058" marT="2058"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562738071"/>
                  </a:ext>
                </a:extLst>
              </a:tr>
              <a:tr h="194580">
                <a:tc vMerge="1">
                  <a:txBody>
                    <a:bodyPr/>
                    <a:lstStyle/>
                    <a:p>
                      <a:endParaRPr lang="zh-CN" altLang="en-US"/>
                    </a:p>
                  </a:txBody>
                  <a:tcPr/>
                </a:tc>
                <a:tc vMerge="1">
                  <a:txBody>
                    <a:bodyPr/>
                    <a:lstStyle/>
                    <a:p>
                      <a:endParaRPr lang="zh-CN" altLang="en-US"/>
                    </a:p>
                  </a:txBody>
                  <a:tcPr/>
                </a:tc>
                <a:tc>
                  <a:txBody>
                    <a:bodyPr/>
                    <a:lstStyle/>
                    <a:p>
                      <a:pPr algn="ctr"/>
                      <a:r>
                        <a:rPr lang="zh-CN" altLang="en-US" sz="800" u="none" strike="noStrike">
                          <a:effectLst/>
                        </a:rPr>
                        <a:t>晚间休息</a:t>
                      </a:r>
                      <a:endParaRPr lang="zh-CN" altLang="en-US" sz="800"/>
                    </a:p>
                  </a:txBody>
                  <a:tcPr marL="2058" marR="2058" marT="2058" marB="0" anchor="ctr"/>
                </a:tc>
                <a:tc>
                  <a:txBody>
                    <a:bodyPr/>
                    <a:lstStyle/>
                    <a:p>
                      <a:pPr algn="ctr"/>
                      <a:r>
                        <a:rPr lang="zh-CN" altLang="en-US" sz="800" u="none" strike="noStrike">
                          <a:effectLst/>
                        </a:rPr>
                        <a:t>晚间休息</a:t>
                      </a:r>
                      <a:endParaRPr lang="zh-CN" altLang="en-US" sz="800"/>
                    </a:p>
                  </a:txBody>
                  <a:tcPr marL="2058" marR="2058" marT="2058" marB="0" anchor="ctr"/>
                </a:tc>
                <a:tc>
                  <a:txBody>
                    <a:bodyPr/>
                    <a:lstStyle/>
                    <a:p>
                      <a:pPr algn="ctr"/>
                      <a:r>
                        <a:rPr lang="zh-CN" altLang="en-US" sz="800" u="none" strike="noStrike" dirty="0">
                          <a:effectLst/>
                        </a:rPr>
                        <a:t>晚间休息</a:t>
                      </a:r>
                      <a:endParaRPr lang="zh-CN" altLang="en-US" sz="800" dirty="0"/>
                    </a:p>
                  </a:txBody>
                  <a:tcPr marL="2058" marR="2058" marT="2058" marB="0" anchor="ctr"/>
                </a:tc>
                <a:tc>
                  <a:txBody>
                    <a:bodyPr/>
                    <a:lstStyle/>
                    <a:p>
                      <a:pPr algn="ctr"/>
                      <a:r>
                        <a:rPr lang="zh-CN" altLang="en-US" sz="800" u="none" strike="noStrike">
                          <a:effectLst/>
                        </a:rPr>
                        <a:t>晚间休息</a:t>
                      </a:r>
                      <a:endParaRPr lang="zh-CN" altLang="en-US" sz="800"/>
                    </a:p>
                  </a:txBody>
                  <a:tcPr marL="2058" marR="2058" marT="2058" marB="0" anchor="ctr"/>
                </a:tc>
                <a:tc>
                  <a:txBody>
                    <a:bodyPr/>
                    <a:lstStyle/>
                    <a:p>
                      <a:pPr algn="ctr"/>
                      <a:r>
                        <a:rPr lang="zh-CN" altLang="en-US" sz="800" u="none" strike="noStrike">
                          <a:effectLst/>
                        </a:rPr>
                        <a:t>晚间休息</a:t>
                      </a:r>
                      <a:endParaRPr lang="zh-CN" altLang="en-US" sz="800"/>
                    </a:p>
                  </a:txBody>
                  <a:tcPr marL="2058" marR="2058" marT="2058" marB="0" anchor="ctr"/>
                </a:tc>
                <a:tc vMerge="1">
                  <a:txBody>
                    <a:bodyPr/>
                    <a:lstStyle/>
                    <a:p>
                      <a:endParaRPr lang="zh-CN" altLang="en-US" sz="800"/>
                    </a:p>
                  </a:txBody>
                  <a:tcPr marL="2058" marR="2058" marT="2058" marB="0" anchor="ctr"/>
                </a:tc>
                <a:extLst>
                  <a:ext uri="{0D108BD9-81ED-4DB2-BD59-A6C34878D82A}">
                    <a16:rowId xmlns:a16="http://schemas.microsoft.com/office/drawing/2014/main" val="2120780932"/>
                  </a:ext>
                </a:extLst>
              </a:tr>
              <a:tr h="120487">
                <a:tc>
                  <a:txBody>
                    <a:bodyPr/>
                    <a:lstStyle/>
                    <a:p>
                      <a:pPr algn="ctr" fontAlgn="ctr"/>
                      <a:r>
                        <a:rPr lang="zh-CN" altLang="en-US" sz="800" u="none" strike="noStrike">
                          <a:effectLst/>
                        </a:rPr>
                        <a:t>　</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a:effectLst/>
                        </a:rPr>
                        <a:t>　</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　</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　</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　</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　</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　</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tc>
                  <a:txBody>
                    <a:bodyPr/>
                    <a:lstStyle/>
                    <a:p>
                      <a:pPr algn="ctr" fontAlgn="ctr"/>
                      <a:r>
                        <a:rPr lang="zh-CN" altLang="en-US" sz="800" u="none" strike="noStrike" dirty="0">
                          <a:effectLst/>
                        </a:rPr>
                        <a:t>　</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nchor="ctr"/>
                </a:tc>
                <a:extLst>
                  <a:ext uri="{0D108BD9-81ED-4DB2-BD59-A6C34878D82A}">
                    <a16:rowId xmlns:a16="http://schemas.microsoft.com/office/drawing/2014/main" val="3624142487"/>
                  </a:ext>
                </a:extLst>
              </a:tr>
              <a:tr h="120487">
                <a:tc>
                  <a:txBody>
                    <a:bodyPr/>
                    <a:lstStyle/>
                    <a:p>
                      <a:pPr algn="ctr" fontAlgn="ctr"/>
                      <a:r>
                        <a:rPr lang="zh-CN" altLang="en-US" sz="800" u="none" strike="noStrike">
                          <a:effectLst/>
                        </a:rPr>
                        <a:t>　</a:t>
                      </a:r>
                      <a:endParaRPr lang="zh-CN" altLang="en-US" sz="800" b="0" i="0" u="none" strike="noStrike">
                        <a:solidFill>
                          <a:srgbClr val="000000"/>
                        </a:solidFill>
                        <a:effectLst/>
                        <a:latin typeface="Arial" panose="020B0604020202020204" pitchFamily="34" charset="0"/>
                        <a:ea typeface="DengXian" panose="02010600030101010101" pitchFamily="2" charset="-122"/>
                      </a:endParaRPr>
                    </a:p>
                  </a:txBody>
                  <a:tcPr marL="2058" marR="2058" marT="2058" marB="0" anchor="ctr"/>
                </a:tc>
                <a:tc gridSpan="7">
                  <a:txBody>
                    <a:bodyPr/>
                    <a:lstStyle/>
                    <a:p>
                      <a:pPr algn="ctr" fontAlgn="ctr"/>
                      <a:r>
                        <a:rPr lang="zh-CN" altLang="en-US" sz="800" u="none" strike="noStrike" dirty="0">
                          <a:effectLst/>
                        </a:rPr>
                        <a:t>注：上课内容</a:t>
                      </a:r>
                      <a:r>
                        <a:rPr lang="en-US" altLang="zh-CN" sz="800" u="none" strike="noStrike" dirty="0">
                          <a:effectLst/>
                        </a:rPr>
                        <a:t>/</a:t>
                      </a:r>
                      <a:r>
                        <a:rPr lang="zh-CN" altLang="en-US" sz="800" u="none" strike="noStrike" dirty="0">
                          <a:effectLst/>
                        </a:rPr>
                        <a:t>行程安排根据实际情况会有调整，但课程总量不变</a:t>
                      </a:r>
                      <a:endParaRPr lang="zh-CN" altLang="en-US" sz="800" b="0" i="0" u="none" strike="noStrike" dirty="0">
                        <a:solidFill>
                          <a:srgbClr val="000000"/>
                        </a:solidFill>
                        <a:effectLst/>
                        <a:latin typeface="Arial" panose="020B0604020202020204" pitchFamily="34" charset="0"/>
                        <a:ea typeface="DengXian" panose="02010600030101010101" pitchFamily="2" charset="-122"/>
                      </a:endParaRPr>
                    </a:p>
                  </a:txBody>
                  <a:tcPr marL="2058" marR="2058" marT="2058"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256537347"/>
                  </a:ext>
                </a:extLst>
              </a:tr>
            </a:tbl>
          </a:graphicData>
        </a:graphic>
      </p:graphicFrame>
    </p:spTree>
    <p:extLst>
      <p:ext uri="{BB962C8B-B14F-4D97-AF65-F5344CB8AC3E}">
        <p14:creationId xmlns:p14="http://schemas.microsoft.com/office/powerpoint/2010/main" val="132434097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206074C0-4CFE-47D0-B553-CB79EA942A43}"/>
              </a:ext>
            </a:extLst>
          </p:cNvPr>
          <p:cNvGrpSpPr/>
          <p:nvPr/>
        </p:nvGrpSpPr>
        <p:grpSpPr>
          <a:xfrm>
            <a:off x="2232089" y="158800"/>
            <a:ext cx="7755819" cy="966250"/>
            <a:chOff x="2218089" y="863019"/>
            <a:chExt cx="7755819" cy="966250"/>
          </a:xfrm>
        </p:grpSpPr>
        <p:sp>
          <p:nvSpPr>
            <p:cNvPr id="8" name="文本框 7">
              <a:extLst>
                <a:ext uri="{FF2B5EF4-FFF2-40B4-BE49-F238E27FC236}">
                  <a16:creationId xmlns:a16="http://schemas.microsoft.com/office/drawing/2014/main" id="{C1C0D343-1BB5-449E-8765-9C6BBEC6F9F3}"/>
                </a:ext>
              </a:extLst>
            </p:cNvPr>
            <p:cNvSpPr txBox="1"/>
            <p:nvPr/>
          </p:nvSpPr>
          <p:spPr>
            <a:xfrm>
              <a:off x="2218089" y="1087769"/>
              <a:ext cx="7755819" cy="461665"/>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部分参观企业介绍</a:t>
              </a:r>
              <a:endPar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sym typeface="+mn-ea"/>
              </a:endParaRPr>
            </a:p>
          </p:txBody>
        </p:sp>
        <p:cxnSp>
          <p:nvCxnSpPr>
            <p:cNvPr id="9" name="直接连接符 8">
              <a:extLst>
                <a:ext uri="{FF2B5EF4-FFF2-40B4-BE49-F238E27FC236}">
                  <a16:creationId xmlns:a16="http://schemas.microsoft.com/office/drawing/2014/main" id="{1245D6EF-16A7-4134-8303-658EBFBB780A}"/>
                </a:ext>
              </a:extLst>
            </p:cNvPr>
            <p:cNvCxnSpPr>
              <a:cxnSpLocks/>
            </p:cNvCxnSpPr>
            <p:nvPr/>
          </p:nvCxnSpPr>
          <p:spPr>
            <a:xfrm flipV="1">
              <a:off x="4802782" y="863019"/>
              <a:ext cx="2586436" cy="1"/>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15C5AA4-5A6E-4A95-82DF-C418D2FF13BE}"/>
                </a:ext>
              </a:extLst>
            </p:cNvPr>
            <p:cNvCxnSpPr>
              <a:cxnSpLocks/>
            </p:cNvCxnSpPr>
            <p:nvPr/>
          </p:nvCxnSpPr>
          <p:spPr>
            <a:xfrm flipV="1">
              <a:off x="5332939" y="1829268"/>
              <a:ext cx="1526121" cy="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a16="http://schemas.microsoft.com/office/drawing/2014/main" id="{8D969C40-5E2B-4E3A-86FE-48F1DC9E922A}"/>
              </a:ext>
            </a:extLst>
          </p:cNvPr>
          <p:cNvSpPr/>
          <p:nvPr/>
        </p:nvSpPr>
        <p:spPr>
          <a:xfrm>
            <a:off x="-27999" y="1173079"/>
            <a:ext cx="12219999" cy="982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0FC3A0ED-D90C-48C8-9633-F4F8514DE6C8}"/>
              </a:ext>
            </a:extLst>
          </p:cNvPr>
          <p:cNvSpPr/>
          <p:nvPr/>
        </p:nvSpPr>
        <p:spPr>
          <a:xfrm>
            <a:off x="0" y="3065315"/>
            <a:ext cx="12219999" cy="982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
          <p:cNvSpPr/>
          <p:nvPr/>
        </p:nvSpPr>
        <p:spPr>
          <a:xfrm>
            <a:off x="3046811" y="1944176"/>
            <a:ext cx="1005403" cy="338554"/>
          </a:xfrm>
          <a:prstGeom prst="rect">
            <a:avLst/>
          </a:prstGeom>
        </p:spPr>
        <p:txBody>
          <a:bodyPr wrap="none">
            <a:spAutoFit/>
          </a:bodyPr>
          <a:lstStyle/>
          <a:p>
            <a:r>
              <a:rPr lang="en-US" sz="1600" b="1" dirty="0">
                <a:solidFill>
                  <a:schemeClr val="tx1">
                    <a:lumMod val="65000"/>
                    <a:lumOff val="35000"/>
                  </a:schemeClr>
                </a:solidFill>
                <a:latin typeface="微软雅黑" panose="020B0503020204020204" charset="-122"/>
                <a:ea typeface="微软雅黑" panose="020B0503020204020204" charset="-122"/>
              </a:rPr>
              <a:t>阿斯利康</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261" y="1307551"/>
            <a:ext cx="2322078" cy="1730770"/>
          </a:xfrm>
          <a:prstGeom prst="roundRect">
            <a:avLst/>
          </a:prstGeom>
        </p:spPr>
      </p:pic>
      <p:sp>
        <p:nvSpPr>
          <p:cNvPr id="20" name="矩形 18">
            <a:extLst>
              <a:ext uri="{FF2B5EF4-FFF2-40B4-BE49-F238E27FC236}">
                <a16:creationId xmlns:a16="http://schemas.microsoft.com/office/drawing/2014/main" id="{0FC3A0ED-D90C-48C8-9633-F4F8514DE6C8}"/>
              </a:ext>
            </a:extLst>
          </p:cNvPr>
          <p:cNvSpPr/>
          <p:nvPr/>
        </p:nvSpPr>
        <p:spPr>
          <a:xfrm>
            <a:off x="0" y="4957551"/>
            <a:ext cx="12219999" cy="982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958" y="3197131"/>
            <a:ext cx="2324381" cy="1731600"/>
          </a:xfrm>
          <a:prstGeom prst="roundRect">
            <a:avLst/>
          </a:prstGeom>
        </p:spPr>
      </p:pic>
      <p:sp>
        <p:nvSpPr>
          <p:cNvPr id="11" name="TextBox 10"/>
          <p:cNvSpPr txBox="1"/>
          <p:nvPr/>
        </p:nvSpPr>
        <p:spPr>
          <a:xfrm>
            <a:off x="2972159" y="3838716"/>
            <a:ext cx="216011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rPr>
              <a:t>华为剑桥研究中心</a:t>
            </a:r>
            <a:endParaRPr lang="en-US" sz="1600" b="1" dirty="0">
              <a:solidFill>
                <a:schemeClr val="tx1">
                  <a:lumMod val="65000"/>
                  <a:lumOff val="35000"/>
                </a:schemeClr>
              </a:solidFill>
              <a:latin typeface="微软雅黑" panose="020B0503020204020204" charset="-122"/>
              <a:ea typeface="微软雅黑" panose="020B0503020204020204" charset="-122"/>
            </a:endParaRPr>
          </a:p>
        </p:txBody>
      </p:sp>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71931" y="1293989"/>
            <a:ext cx="2398642" cy="1717852"/>
          </a:xfrm>
          <a:prstGeom prst="roundRect">
            <a:avLst/>
          </a:prstGeom>
        </p:spPr>
      </p:pic>
      <p:sp>
        <p:nvSpPr>
          <p:cNvPr id="22" name="Rectangle 21"/>
          <p:cNvSpPr/>
          <p:nvPr/>
        </p:nvSpPr>
        <p:spPr>
          <a:xfrm>
            <a:off x="8537124" y="1998418"/>
            <a:ext cx="1103187" cy="338554"/>
          </a:xfrm>
          <a:prstGeom prst="rect">
            <a:avLst/>
          </a:prstGeom>
        </p:spPr>
        <p:txBody>
          <a:bodyPr wrap="none">
            <a:spAutoFit/>
          </a:bodyPr>
          <a:lstStyle/>
          <a:p>
            <a:r>
              <a:rPr lang="en-US" altLang="zh-CN" sz="1600" b="1" dirty="0">
                <a:solidFill>
                  <a:schemeClr val="tx1">
                    <a:lumMod val="65000"/>
                    <a:lumOff val="35000"/>
                  </a:schemeClr>
                </a:solidFill>
                <a:latin typeface="微软雅黑" panose="020B0503020204020204" charset="-122"/>
                <a:ea typeface="微软雅黑" panose="020B0503020204020204" charset="-122"/>
              </a:rPr>
              <a:t>ARM</a:t>
            </a:r>
            <a:r>
              <a:rPr lang="zh-CN" altLang="en-US" sz="1600" b="1" dirty="0">
                <a:solidFill>
                  <a:schemeClr val="tx1">
                    <a:lumMod val="65000"/>
                    <a:lumOff val="35000"/>
                  </a:schemeClr>
                </a:solidFill>
                <a:latin typeface="微软雅黑" panose="020B0503020204020204" charset="-122"/>
                <a:ea typeface="微软雅黑" panose="020B0503020204020204" charset="-122"/>
              </a:rPr>
              <a:t>公司</a:t>
            </a:r>
            <a:endParaRPr lang="en-US" altLang="zh-CN" sz="1600" b="1" dirty="0">
              <a:solidFill>
                <a:schemeClr val="tx1">
                  <a:lumMod val="65000"/>
                  <a:lumOff val="35000"/>
                </a:schemeClr>
              </a:solidFill>
              <a:latin typeface="微软雅黑" panose="020B0503020204020204" charset="-122"/>
              <a:ea typeface="微软雅黑" panose="020B0503020204020204" charset="-122"/>
            </a:endParaRPr>
          </a:p>
        </p:txBody>
      </p:sp>
      <p:pic>
        <p:nvPicPr>
          <p:cNvPr id="24" name="Picture 2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63081" y="3207819"/>
            <a:ext cx="2398642" cy="1708281"/>
          </a:xfrm>
          <a:prstGeom prst="roundRect">
            <a:avLst/>
          </a:prstGeom>
        </p:spPr>
      </p:pic>
      <p:sp>
        <p:nvSpPr>
          <p:cNvPr id="25" name="TextBox 24"/>
          <p:cNvSpPr txBox="1"/>
          <p:nvPr/>
        </p:nvSpPr>
        <p:spPr>
          <a:xfrm>
            <a:off x="8494645" y="3897197"/>
            <a:ext cx="2415218"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rPr>
              <a:t>伦敦证券交易所</a:t>
            </a:r>
            <a:endParaRPr 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26" name="矩形 18">
            <a:extLst>
              <a:ext uri="{FF2B5EF4-FFF2-40B4-BE49-F238E27FC236}">
                <a16:creationId xmlns:a16="http://schemas.microsoft.com/office/drawing/2014/main" id="{0FC3A0ED-D90C-48C8-9633-F4F8514DE6C8}"/>
              </a:ext>
            </a:extLst>
          </p:cNvPr>
          <p:cNvSpPr/>
          <p:nvPr/>
        </p:nvSpPr>
        <p:spPr>
          <a:xfrm>
            <a:off x="66261" y="6759757"/>
            <a:ext cx="12219999" cy="982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Picture 2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3958" y="5084615"/>
            <a:ext cx="2324381" cy="1675142"/>
          </a:xfrm>
          <a:prstGeom prst="roundRect">
            <a:avLst/>
          </a:prstGeom>
        </p:spPr>
      </p:pic>
      <p:sp>
        <p:nvSpPr>
          <p:cNvPr id="28" name="TextBox 27"/>
          <p:cNvSpPr txBox="1"/>
          <p:nvPr/>
        </p:nvSpPr>
        <p:spPr>
          <a:xfrm>
            <a:off x="3036459" y="5737520"/>
            <a:ext cx="1005403" cy="338554"/>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rPr>
              <a:t>摩根大通</a:t>
            </a:r>
            <a:endParaRPr 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30" name="TextBox 29"/>
          <p:cNvSpPr txBox="1"/>
          <p:nvPr/>
        </p:nvSpPr>
        <p:spPr>
          <a:xfrm>
            <a:off x="8579605" y="5777594"/>
            <a:ext cx="1229824" cy="338554"/>
          </a:xfrm>
          <a:prstGeom prst="rect">
            <a:avLst/>
          </a:prstGeom>
          <a:noFill/>
        </p:spPr>
        <p:txBody>
          <a:bodyPr wrap="none" rtlCol="0">
            <a:spAutoFit/>
          </a:bodyPr>
          <a:lstStyle/>
          <a:p>
            <a:r>
              <a:rPr lang="en-GB" sz="1600" b="1" dirty="0" err="1">
                <a:solidFill>
                  <a:schemeClr val="tx1">
                    <a:lumMod val="65000"/>
                    <a:lumOff val="35000"/>
                  </a:schemeClr>
                </a:solidFill>
                <a:latin typeface="微软雅黑" panose="020B0503020204020204" charset="-122"/>
                <a:ea typeface="微软雅黑" panose="020B0503020204020204" charset="-122"/>
              </a:rPr>
              <a:t>宝马</a:t>
            </a:r>
            <a:r>
              <a:rPr lang="zh-CN" altLang="en-US" sz="1600" b="1" dirty="0">
                <a:solidFill>
                  <a:schemeClr val="tx1">
                    <a:lumMod val="65000"/>
                    <a:lumOff val="35000"/>
                  </a:schemeClr>
                </a:solidFill>
                <a:latin typeface="微软雅黑" panose="020B0503020204020204" charset="-122"/>
                <a:ea typeface="微软雅黑" panose="020B0503020204020204" charset="-122"/>
              </a:rPr>
              <a:t> </a:t>
            </a:r>
            <a:r>
              <a:rPr lang="en-US" altLang="zh-CN" sz="1600" b="1" dirty="0">
                <a:solidFill>
                  <a:schemeClr val="tx1">
                    <a:lumMod val="65000"/>
                    <a:lumOff val="35000"/>
                  </a:schemeClr>
                </a:solidFill>
                <a:latin typeface="微软雅黑" panose="020B0503020204020204" charset="-122"/>
                <a:ea typeface="微软雅黑" panose="020B0503020204020204" charset="-122"/>
              </a:rPr>
              <a:t>BMW</a:t>
            </a:r>
            <a:endParaRPr lang="en-US" sz="1600" b="1" dirty="0">
              <a:solidFill>
                <a:schemeClr val="tx1">
                  <a:lumMod val="65000"/>
                  <a:lumOff val="35000"/>
                </a:schemeClr>
              </a:solidFill>
              <a:latin typeface="微软雅黑" panose="020B0503020204020204" charset="-122"/>
              <a:ea typeface="微软雅黑" panose="020B0503020204020204" charset="-122"/>
            </a:endParaRPr>
          </a:p>
        </p:txBody>
      </p:sp>
      <p:pic>
        <p:nvPicPr>
          <p:cNvPr id="3" name="Picture 2" descr="Jobs in Farnborough | Locations | BMW Group Careers UK">
            <a:extLst>
              <a:ext uri="{FF2B5EF4-FFF2-40B4-BE49-F238E27FC236}">
                <a16:creationId xmlns:a16="http://schemas.microsoft.com/office/drawing/2014/main" id="{13183B48-5D78-F3DC-9846-6F21E5BA5785}"/>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5734255" y="5099412"/>
            <a:ext cx="2383653" cy="1654150"/>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3229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773A293-C810-4083-A305-CEB619D74BDF}"/>
              </a:ext>
            </a:extLst>
          </p:cNvPr>
          <p:cNvSpPr/>
          <p:nvPr/>
        </p:nvSpPr>
        <p:spPr>
          <a:xfrm>
            <a:off x="-42506" y="3345963"/>
            <a:ext cx="12191997" cy="4127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8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90" name="组合 89">
            <a:extLst>
              <a:ext uri="{FF2B5EF4-FFF2-40B4-BE49-F238E27FC236}">
                <a16:creationId xmlns:a16="http://schemas.microsoft.com/office/drawing/2014/main" id="{0F5EC7A2-7C4A-422A-8DA4-6B256BBF8E0F}"/>
              </a:ext>
            </a:extLst>
          </p:cNvPr>
          <p:cNvGrpSpPr/>
          <p:nvPr/>
        </p:nvGrpSpPr>
        <p:grpSpPr>
          <a:xfrm>
            <a:off x="1065275" y="1733541"/>
            <a:ext cx="4373493" cy="800419"/>
            <a:chOff x="1391122" y="1573101"/>
            <a:chExt cx="3018458" cy="800419"/>
          </a:xfrm>
          <a:solidFill>
            <a:srgbClr val="EBFFE3"/>
          </a:solidFill>
        </p:grpSpPr>
        <p:sp>
          <p:nvSpPr>
            <p:cNvPr id="6" name="矩形 5">
              <a:extLst>
                <a:ext uri="{FF2B5EF4-FFF2-40B4-BE49-F238E27FC236}">
                  <a16:creationId xmlns:a16="http://schemas.microsoft.com/office/drawing/2014/main" id="{2FC30905-7540-4192-AAC8-5E57C2293B1D}"/>
                </a:ext>
              </a:extLst>
            </p:cNvPr>
            <p:cNvSpPr/>
            <p:nvPr/>
          </p:nvSpPr>
          <p:spPr>
            <a:xfrm>
              <a:off x="1391122" y="1573101"/>
              <a:ext cx="3018458" cy="8004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11">
              <a:extLst>
                <a:ext uri="{FF2B5EF4-FFF2-40B4-BE49-F238E27FC236}">
                  <a16:creationId xmlns:a16="http://schemas.microsoft.com/office/drawing/2014/main" id="{CF07B13E-7996-45D2-B30B-BAB38AB269F9}"/>
                </a:ext>
              </a:extLst>
            </p:cNvPr>
            <p:cNvSpPr txBox="1"/>
            <p:nvPr/>
          </p:nvSpPr>
          <p:spPr>
            <a:xfrm>
              <a:off x="1443679"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91" name="组合 90">
            <a:extLst>
              <a:ext uri="{FF2B5EF4-FFF2-40B4-BE49-F238E27FC236}">
                <a16:creationId xmlns:a16="http://schemas.microsoft.com/office/drawing/2014/main" id="{C04DA1F9-1C29-4E5D-85A6-A4315120417F}"/>
              </a:ext>
            </a:extLst>
          </p:cNvPr>
          <p:cNvGrpSpPr/>
          <p:nvPr/>
        </p:nvGrpSpPr>
        <p:grpSpPr>
          <a:xfrm>
            <a:off x="5412513" y="1743230"/>
            <a:ext cx="6504722" cy="800418"/>
            <a:chOff x="1391122" y="1573102"/>
            <a:chExt cx="5729680" cy="800418"/>
          </a:xfrm>
          <a:solidFill>
            <a:srgbClr val="EBFFE3"/>
          </a:solidFill>
        </p:grpSpPr>
        <p:sp>
          <p:nvSpPr>
            <p:cNvPr id="92" name="矩形 91">
              <a:extLst>
                <a:ext uri="{FF2B5EF4-FFF2-40B4-BE49-F238E27FC236}">
                  <a16:creationId xmlns:a16="http://schemas.microsoft.com/office/drawing/2014/main" id="{0E714FD9-65C5-4EDB-B82D-ACB8BDED5F2A}"/>
                </a:ext>
              </a:extLst>
            </p:cNvPr>
            <p:cNvSpPr/>
            <p:nvPr/>
          </p:nvSpPr>
          <p:spPr>
            <a:xfrm>
              <a:off x="1391122" y="1573102"/>
              <a:ext cx="5729680" cy="80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11">
              <a:extLst>
                <a:ext uri="{FF2B5EF4-FFF2-40B4-BE49-F238E27FC236}">
                  <a16:creationId xmlns:a16="http://schemas.microsoft.com/office/drawing/2014/main" id="{65E921F2-33FB-41BF-8BBC-5F51438C201E}"/>
                </a:ext>
              </a:extLst>
            </p:cNvPr>
            <p:cNvSpPr txBox="1"/>
            <p:nvPr/>
          </p:nvSpPr>
          <p:spPr>
            <a:xfrm>
              <a:off x="1456277"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96" name="文本框 11">
            <a:extLst>
              <a:ext uri="{FF2B5EF4-FFF2-40B4-BE49-F238E27FC236}">
                <a16:creationId xmlns:a16="http://schemas.microsoft.com/office/drawing/2014/main" id="{8BCAB560-9A88-40BC-AEEB-66DCF2D3CC97}"/>
              </a:ext>
            </a:extLst>
          </p:cNvPr>
          <p:cNvSpPr txBox="1"/>
          <p:nvPr/>
        </p:nvSpPr>
        <p:spPr>
          <a:xfrm>
            <a:off x="10427823" y="2588777"/>
            <a:ext cx="1721664" cy="307777"/>
          </a:xfrm>
          <a:prstGeom prst="rect">
            <a:avLst/>
          </a:prstGeom>
          <a:no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4" name="文本框 103">
            <a:extLst>
              <a:ext uri="{FF2B5EF4-FFF2-40B4-BE49-F238E27FC236}">
                <a16:creationId xmlns:a16="http://schemas.microsoft.com/office/drawing/2014/main" id="{FD273A7C-178D-4158-AA8C-16DE642FEC6D}"/>
              </a:ext>
            </a:extLst>
          </p:cNvPr>
          <p:cNvSpPr txBox="1"/>
          <p:nvPr/>
        </p:nvSpPr>
        <p:spPr>
          <a:xfrm>
            <a:off x="2003777" y="-14288"/>
            <a:ext cx="7755819" cy="461665"/>
          </a:xfrm>
          <a:prstGeom prst="rect">
            <a:avLst/>
          </a:prstGeom>
          <a:noFill/>
        </p:spPr>
        <p:txBody>
          <a:bodyPr wrap="square" rtlCol="0">
            <a:spAutoFit/>
          </a:bodyPr>
          <a:lstStyle/>
          <a:p>
            <a:pPr algn="ctr"/>
            <a:r>
              <a:rPr lang="zh-CN" altLang="en-GB" sz="2400" b="1" dirty="0">
                <a:solidFill>
                  <a:schemeClr val="tx1">
                    <a:lumMod val="65000"/>
                    <a:lumOff val="35000"/>
                  </a:schemeClr>
                </a:solidFill>
                <a:latin typeface="微软雅黑" panose="020B0503020204020204" charset="-122"/>
                <a:ea typeface="微软雅黑" panose="020B0503020204020204" charset="-122"/>
                <a:sym typeface="+mn-ea"/>
              </a:rPr>
              <a:t>公司</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高管导师</a:t>
            </a:r>
          </a:p>
        </p:txBody>
      </p:sp>
      <p:sp>
        <p:nvSpPr>
          <p:cNvPr id="3" name="矩形 9">
            <a:extLst>
              <a:ext uri="{FF2B5EF4-FFF2-40B4-BE49-F238E27FC236}">
                <a16:creationId xmlns:a16="http://schemas.microsoft.com/office/drawing/2014/main" id="{1C360AAE-608C-D48D-C8E4-F012322239A7}"/>
              </a:ext>
            </a:extLst>
          </p:cNvPr>
          <p:cNvSpPr/>
          <p:nvPr/>
        </p:nvSpPr>
        <p:spPr>
          <a:xfrm>
            <a:off x="5332940" y="2732104"/>
            <a:ext cx="6716199" cy="890693"/>
          </a:xfrm>
          <a:prstGeom prst="rect">
            <a:avLst/>
          </a:prstGeom>
        </p:spPr>
        <p:txBody>
          <a:bodyPr wrap="square">
            <a:spAutoFit/>
          </a:bodyPr>
          <a:lstStyle/>
          <a:p>
            <a:br>
              <a:rPr lang="en-GB" altLang="zh-CN" sz="1200" dirty="0">
                <a:solidFill>
                  <a:srgbClr val="171717"/>
                </a:solidFill>
                <a:latin typeface="myriad-pro"/>
              </a:rPr>
            </a:br>
            <a:endParaRPr lang="zh-CN" altLang="en-US" sz="1200" dirty="0">
              <a:solidFill>
                <a:srgbClr val="171717"/>
              </a:solidFill>
              <a:latin typeface="myriad-pro"/>
              <a:sym typeface="+mn-ea"/>
            </a:endParaRPr>
          </a:p>
          <a:p>
            <a:pPr marL="171450" indent="-171450" algn="l">
              <a:buFont typeface="Arial" panose="020B0604020202020204" pitchFamily="34" charset="0"/>
              <a:buChar char="•"/>
            </a:pPr>
            <a:endParaRPr lang="en-GB" altLang="zh-CN" sz="1200" dirty="0">
              <a:solidFill>
                <a:srgbClr val="171717"/>
              </a:solidFill>
              <a:latin typeface="myriad-pro"/>
            </a:endParaRPr>
          </a:p>
          <a:p>
            <a:pPr marL="285750" indent="-285750">
              <a:lnSpc>
                <a:spcPct val="150000"/>
              </a:lnSpc>
              <a:buFont typeface="Arial" panose="020B0604020202020204" pitchFamily="34" charset="0"/>
              <a:buChar char="•"/>
            </a:pP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 name="文本框 9">
            <a:extLst>
              <a:ext uri="{FF2B5EF4-FFF2-40B4-BE49-F238E27FC236}">
                <a16:creationId xmlns:a16="http://schemas.microsoft.com/office/drawing/2014/main" id="{5BE1C6B4-9104-6B04-8DD4-ADE5086E375D}"/>
              </a:ext>
            </a:extLst>
          </p:cNvPr>
          <p:cNvSpPr txBox="1"/>
          <p:nvPr/>
        </p:nvSpPr>
        <p:spPr>
          <a:xfrm>
            <a:off x="4305629" y="3887879"/>
            <a:ext cx="6122194" cy="1477328"/>
          </a:xfrm>
          <a:prstGeom prst="rect">
            <a:avLst/>
          </a:prstGeom>
          <a:noFill/>
        </p:spPr>
        <p:txBody>
          <a:bodyPr wrap="square">
            <a:spAutoFit/>
          </a:bodyPr>
          <a:lstStyle/>
          <a:p>
            <a:pPr algn="l" fontAlgn="ctr"/>
            <a:r>
              <a:rPr lang="en-GB" altLang="zh-CN" b="1" dirty="0">
                <a:solidFill>
                  <a:schemeClr val="tx1">
                    <a:lumMod val="65000"/>
                    <a:lumOff val="35000"/>
                  </a:schemeClr>
                </a:solidFill>
                <a:latin typeface="微软雅黑" panose="020B0503020204020204" charset="-122"/>
                <a:ea typeface="微软雅黑" panose="020B0503020204020204" charset="-122"/>
              </a:rPr>
              <a:t>Per Strid</a:t>
            </a:r>
          </a:p>
          <a:p>
            <a:pPr algn="l" fontAlgn="ctr"/>
            <a:r>
              <a:rPr lang="en-GB" altLang="zh-CN" b="1" dirty="0">
                <a:solidFill>
                  <a:schemeClr val="tx1">
                    <a:lumMod val="65000"/>
                    <a:lumOff val="35000"/>
                  </a:schemeClr>
                </a:solidFill>
                <a:latin typeface="微软雅黑" panose="020B0503020204020204" charset="-122"/>
                <a:ea typeface="微软雅黑" panose="020B0503020204020204" charset="-122"/>
              </a:rPr>
              <a:t>Vice President Operations</a:t>
            </a:r>
          </a:p>
          <a:p>
            <a:pPr algn="l" fontAlgn="ctr"/>
            <a:endParaRPr lang="en-GB" altLang="zh-CN" b="1" dirty="0">
              <a:solidFill>
                <a:schemeClr val="tx1">
                  <a:lumMod val="65000"/>
                  <a:lumOff val="35000"/>
                </a:schemeClr>
              </a:solidFill>
              <a:latin typeface="微软雅黑" panose="020B0503020204020204" charset="-122"/>
              <a:ea typeface="微软雅黑" panose="020B0503020204020204" charset="-122"/>
            </a:endParaRPr>
          </a:p>
          <a:p>
            <a:pPr algn="l" fontAlgn="ctr"/>
            <a:r>
              <a:rPr lang="en-GB" altLang="zh-CN" b="1" dirty="0">
                <a:solidFill>
                  <a:schemeClr val="tx1">
                    <a:lumMod val="65000"/>
                    <a:lumOff val="35000"/>
                  </a:schemeClr>
                </a:solidFill>
                <a:latin typeface="微软雅黑" panose="020B0503020204020204" charset="-122"/>
                <a:ea typeface="微软雅黑" panose="020B0503020204020204" charset="-122"/>
              </a:rPr>
              <a:t>ARM Cambridge</a:t>
            </a:r>
          </a:p>
          <a:p>
            <a:r>
              <a:rPr lang="en-GB" altLang="zh-CN" b="0" i="0" dirty="0">
                <a:effectLst/>
                <a:latin typeface="Microsoft Yahei" panose="020B0503020204020204" pitchFamily="34" charset="-122"/>
                <a:ea typeface="Microsoft Yahei" panose="020B0503020204020204" pitchFamily="34" charset="-122"/>
              </a:rPr>
              <a:t> </a:t>
            </a:r>
            <a:endParaRPr lang="zh-CN" altLang="en-US" dirty="0"/>
          </a:p>
        </p:txBody>
      </p:sp>
      <p:sp>
        <p:nvSpPr>
          <p:cNvPr id="14" name="矩形 9">
            <a:extLst>
              <a:ext uri="{FF2B5EF4-FFF2-40B4-BE49-F238E27FC236}">
                <a16:creationId xmlns:a16="http://schemas.microsoft.com/office/drawing/2014/main" id="{6A487226-D989-9079-27B1-1EB206CC90C3}"/>
              </a:ext>
            </a:extLst>
          </p:cNvPr>
          <p:cNvSpPr/>
          <p:nvPr/>
        </p:nvSpPr>
        <p:spPr>
          <a:xfrm>
            <a:off x="179555" y="3910640"/>
            <a:ext cx="5680335" cy="1526123"/>
          </a:xfrm>
          <a:prstGeom prst="rect">
            <a:avLst/>
          </a:prstGeom>
        </p:spPr>
        <p:txBody>
          <a:bodyPr wrap="square">
            <a:spAutoFit/>
          </a:bodyPr>
          <a:lstStyle/>
          <a:p>
            <a:pPr fontAlgn="ctr"/>
            <a:r>
              <a:rPr lang="en-GB" altLang="zh-CN" b="1" dirty="0">
                <a:solidFill>
                  <a:schemeClr val="tx1">
                    <a:lumMod val="65000"/>
                    <a:lumOff val="35000"/>
                  </a:schemeClr>
                </a:solidFill>
                <a:latin typeface="微软雅黑" panose="020B0503020204020204" charset="-122"/>
                <a:ea typeface="微软雅黑" panose="020B0503020204020204" charset="-122"/>
              </a:rPr>
              <a:t>Matthew Bacon</a:t>
            </a:r>
          </a:p>
          <a:p>
            <a:pPr fontAlgn="ctr"/>
            <a:r>
              <a:rPr lang="en-GB" altLang="zh-CN" b="1" dirty="0">
                <a:solidFill>
                  <a:schemeClr val="tx1">
                    <a:lumMod val="65000"/>
                    <a:lumOff val="35000"/>
                  </a:schemeClr>
                </a:solidFill>
                <a:latin typeface="微软雅黑" panose="020B0503020204020204" charset="-122"/>
                <a:ea typeface="微软雅黑" panose="020B0503020204020204" charset="-122"/>
              </a:rPr>
              <a:t>Product Operations Manager</a:t>
            </a:r>
          </a:p>
          <a:p>
            <a:pPr fontAlgn="ctr"/>
            <a:endParaRPr lang="en-GB" altLang="zh-CN" b="1" dirty="0">
              <a:solidFill>
                <a:schemeClr val="tx1">
                  <a:lumMod val="65000"/>
                  <a:lumOff val="35000"/>
                </a:schemeClr>
              </a:solidFill>
              <a:latin typeface="微软雅黑" panose="020B0503020204020204" charset="-122"/>
              <a:ea typeface="微软雅黑" panose="020B0503020204020204" charset="-122"/>
            </a:endParaRPr>
          </a:p>
          <a:p>
            <a:pPr fontAlgn="ctr"/>
            <a:r>
              <a:rPr lang="en-GB" altLang="zh-CN" b="1" dirty="0">
                <a:solidFill>
                  <a:schemeClr val="tx1">
                    <a:lumMod val="65000"/>
                    <a:lumOff val="35000"/>
                  </a:schemeClr>
                </a:solidFill>
                <a:latin typeface="微软雅黑" panose="020B0503020204020204" charset="-122"/>
                <a:ea typeface="微软雅黑" panose="020B0503020204020204" charset="-122"/>
              </a:rPr>
              <a:t>BMW UK</a:t>
            </a:r>
          </a:p>
          <a:p>
            <a:pPr>
              <a:lnSpc>
                <a:spcPct val="150000"/>
              </a:lnSpc>
            </a:pP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15" name="Picture 8" descr="Danielle Johnson">
            <a:extLst>
              <a:ext uri="{FF2B5EF4-FFF2-40B4-BE49-F238E27FC236}">
                <a16:creationId xmlns:a16="http://schemas.microsoft.com/office/drawing/2014/main" id="{867FB85C-C8CB-115B-BECF-576862A0FA8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58278" y="971619"/>
            <a:ext cx="2653553" cy="2653553"/>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4" descr="Per Strid">
            <a:extLst>
              <a:ext uri="{FF2B5EF4-FFF2-40B4-BE49-F238E27FC236}">
                <a16:creationId xmlns:a16="http://schemas.microsoft.com/office/drawing/2014/main" id="{5F06BA74-7C0F-56E2-EEC4-BEBDBBE9C55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17542" y="996607"/>
            <a:ext cx="2603429" cy="2603429"/>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Picture 2" descr="Matthew Bacon">
            <a:extLst>
              <a:ext uri="{FF2B5EF4-FFF2-40B4-BE49-F238E27FC236}">
                <a16:creationId xmlns:a16="http://schemas.microsoft.com/office/drawing/2014/main" id="{5946004B-6EDD-A792-B24D-D2EF8459F89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9555" y="1127974"/>
            <a:ext cx="2500327" cy="2500327"/>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文本框 19">
            <a:extLst>
              <a:ext uri="{FF2B5EF4-FFF2-40B4-BE49-F238E27FC236}">
                <a16:creationId xmlns:a16="http://schemas.microsoft.com/office/drawing/2014/main" id="{8C557680-91AA-9390-C4A0-803EAF73B39F}"/>
              </a:ext>
            </a:extLst>
          </p:cNvPr>
          <p:cNvSpPr txBox="1"/>
          <p:nvPr/>
        </p:nvSpPr>
        <p:spPr>
          <a:xfrm>
            <a:off x="8058278" y="3885504"/>
            <a:ext cx="6122194" cy="2308324"/>
          </a:xfrm>
          <a:prstGeom prst="rect">
            <a:avLst/>
          </a:prstGeom>
          <a:noFill/>
        </p:spPr>
        <p:txBody>
          <a:bodyPr wrap="square">
            <a:spAutoFit/>
          </a:bodyPr>
          <a:lstStyle/>
          <a:p>
            <a:pPr fontAlgn="ctr"/>
            <a:r>
              <a:rPr lang="en-GB" altLang="zh-CN" b="1" dirty="0">
                <a:solidFill>
                  <a:schemeClr val="tx1">
                    <a:lumMod val="65000"/>
                    <a:lumOff val="35000"/>
                  </a:schemeClr>
                </a:solidFill>
                <a:latin typeface="微软雅黑" panose="020B0503020204020204" charset="-122"/>
                <a:ea typeface="微软雅黑" panose="020B0503020204020204" charset="-122"/>
              </a:rPr>
              <a:t>Danielle Johnson</a:t>
            </a:r>
          </a:p>
          <a:p>
            <a:pPr fontAlgn="ctr"/>
            <a:r>
              <a:rPr lang="en-GB" altLang="zh-CN" b="1" dirty="0">
                <a:solidFill>
                  <a:schemeClr val="tx1">
                    <a:lumMod val="65000"/>
                    <a:lumOff val="35000"/>
                  </a:schemeClr>
                </a:solidFill>
                <a:latin typeface="微软雅黑" panose="020B0503020204020204" charset="-122"/>
                <a:ea typeface="微软雅黑" panose="020B0503020204020204" charset="-122"/>
              </a:rPr>
              <a:t>Director, UK Communications and </a:t>
            </a:r>
          </a:p>
          <a:p>
            <a:pPr fontAlgn="ctr"/>
            <a:r>
              <a:rPr lang="en-GB" altLang="zh-CN" b="1" dirty="0">
                <a:solidFill>
                  <a:schemeClr val="tx1">
                    <a:lumMod val="65000"/>
                    <a:lumOff val="35000"/>
                  </a:schemeClr>
                </a:solidFill>
                <a:latin typeface="微软雅黑" panose="020B0503020204020204" charset="-122"/>
                <a:ea typeface="微软雅黑" panose="020B0503020204020204" charset="-122"/>
              </a:rPr>
              <a:t>Engagement Lead</a:t>
            </a:r>
          </a:p>
          <a:p>
            <a:pPr fontAlgn="ctr"/>
            <a:endParaRPr lang="en-GB" altLang="zh-CN" b="1" dirty="0">
              <a:solidFill>
                <a:schemeClr val="tx1">
                  <a:lumMod val="65000"/>
                  <a:lumOff val="35000"/>
                </a:schemeClr>
              </a:solidFill>
              <a:latin typeface="微软雅黑" panose="020B0503020204020204" charset="-122"/>
              <a:ea typeface="微软雅黑" panose="020B0503020204020204" charset="-122"/>
            </a:endParaRPr>
          </a:p>
          <a:p>
            <a:pPr fontAlgn="ctr"/>
            <a:r>
              <a:rPr lang="en-GB" altLang="zh-CN" b="1" dirty="0">
                <a:solidFill>
                  <a:schemeClr val="tx1">
                    <a:lumMod val="65000"/>
                    <a:lumOff val="35000"/>
                  </a:schemeClr>
                </a:solidFill>
                <a:latin typeface="微软雅黑" panose="020B0503020204020204" charset="-122"/>
                <a:ea typeface="微软雅黑" panose="020B0503020204020204" charset="-122"/>
              </a:rPr>
              <a:t>AstraZeneca Cambridge</a:t>
            </a:r>
          </a:p>
          <a:p>
            <a:pPr algn="l" fontAlgn="ctr"/>
            <a:endParaRPr lang="en-GB" altLang="zh-CN" b="1" i="0" dirty="0">
              <a:effectLst/>
              <a:latin typeface="Microsoft Yahei" panose="020B0503020204020204" pitchFamily="34" charset="-122"/>
              <a:ea typeface="Microsoft Yahei" panose="020B0503020204020204" pitchFamily="34" charset="-122"/>
            </a:endParaRPr>
          </a:p>
          <a:p>
            <a:pPr algn="l" fontAlgn="ctr"/>
            <a:endParaRPr lang="en-GB" altLang="zh-CN" b="1" i="0" dirty="0">
              <a:effectLst/>
              <a:latin typeface="Microsoft Yahei" panose="020B0503020204020204" pitchFamily="34" charset="-122"/>
              <a:ea typeface="Microsoft Yahei" panose="020B0503020204020204" pitchFamily="34" charset="-122"/>
            </a:endParaRPr>
          </a:p>
          <a:p>
            <a:r>
              <a:rPr lang="en-GB" altLang="zh-CN" b="0" i="0" dirty="0">
                <a:effectLst/>
                <a:latin typeface="Microsoft Yahei" panose="020B0503020204020204" pitchFamily="34" charset="-122"/>
                <a:ea typeface="Microsoft Yahei" panose="020B0503020204020204" pitchFamily="34" charset="-122"/>
              </a:rPr>
              <a:t> </a:t>
            </a:r>
            <a:endParaRPr lang="zh-CN" altLang="en-US" dirty="0"/>
          </a:p>
        </p:txBody>
      </p:sp>
    </p:spTree>
    <p:extLst>
      <p:ext uri="{BB962C8B-B14F-4D97-AF65-F5344CB8AC3E}">
        <p14:creationId xmlns:p14="http://schemas.microsoft.com/office/powerpoint/2010/main" val="37386973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025145"/>
            <a:ext cx="3297230" cy="1713294"/>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1">
            <a:extLst>
              <a:ext uri="{FF2B5EF4-FFF2-40B4-BE49-F238E27FC236}">
                <a16:creationId xmlns:a16="http://schemas.microsoft.com/office/drawing/2014/main" id="{9957B6E9-834B-4BCC-A262-2384D7A5312D}"/>
              </a:ext>
            </a:extLst>
          </p:cNvPr>
          <p:cNvSpPr txBox="1"/>
          <p:nvPr/>
        </p:nvSpPr>
        <p:spPr>
          <a:xfrm>
            <a:off x="124051" y="1543413"/>
            <a:ext cx="5613029" cy="461665"/>
          </a:xfrm>
          <a:prstGeom prst="rect">
            <a:avLst/>
          </a:prstGeom>
          <a:noFill/>
        </p:spPr>
        <p:txBody>
          <a:bodyPr wrap="square" rtlCol="0">
            <a:spAutoFit/>
          </a:bodyPr>
          <a:lstStyle/>
          <a:p>
            <a:r>
              <a:rPr lang="zh-CN" altLang="en-US" sz="2400" b="1">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sym typeface="+mn-ea"/>
              </a:rPr>
              <a:t>课程之外</a:t>
            </a:r>
            <a:endPar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9" name="矩形 9">
            <a:extLst>
              <a:ext uri="{FF2B5EF4-FFF2-40B4-BE49-F238E27FC236}">
                <a16:creationId xmlns:a16="http://schemas.microsoft.com/office/drawing/2014/main" id="{CE9DDE0F-6151-4DD8-996C-14EBD2820D7E}"/>
              </a:ext>
            </a:extLst>
          </p:cNvPr>
          <p:cNvSpPr/>
          <p:nvPr/>
        </p:nvSpPr>
        <p:spPr>
          <a:xfrm>
            <a:off x="171027" y="2168779"/>
            <a:ext cx="3547724" cy="1200329"/>
          </a:xfrm>
          <a:prstGeom prst="rect">
            <a:avLst/>
          </a:prstGeom>
        </p:spPr>
        <p:txBody>
          <a:bodyPr wrap="square">
            <a:spAutoFit/>
          </a:bodyPr>
          <a:lstStyle/>
          <a:p>
            <a:pPr>
              <a:lnSpc>
                <a:spcPct val="150000"/>
              </a:lnSpc>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吃</a:t>
            </a:r>
            <a:endParaRPr lang="en-US" altLang="zh-CN" sz="1600" b="1" dirty="0">
              <a:solidFill>
                <a:schemeClr val="tx1">
                  <a:lumMod val="65000"/>
                  <a:lumOff val="35000"/>
                </a:schemeClr>
              </a:solidFill>
              <a:latin typeface="微软雅黑" panose="020B0503020204020204" charset="-122"/>
              <a:ea typeface="微软雅黑" panose="020B0503020204020204" charset="-122"/>
              <a:sym typeface="+mn-ea"/>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和剑桥大学学生同吃学院餐厅</a:t>
            </a: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野餐／</a:t>
            </a:r>
            <a:r>
              <a:rPr lang="en-US" altLang="zh-CN" sz="1600" dirty="0">
                <a:solidFill>
                  <a:schemeClr val="tx1">
                    <a:lumMod val="65000"/>
                    <a:lumOff val="35000"/>
                  </a:schemeClr>
                </a:solidFill>
                <a:latin typeface="微软雅黑" panose="020B0503020204020204" charset="-122"/>
                <a:ea typeface="微软雅黑" panose="020B0503020204020204" charset="-122"/>
                <a:sym typeface="+mn-ea"/>
              </a:rPr>
              <a:t>BBQ</a:t>
            </a: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 </a:t>
            </a:r>
            <a:r>
              <a:rPr lang="en-US" altLang="zh-CN" sz="1600" dirty="0">
                <a:solidFill>
                  <a:schemeClr val="tx1">
                    <a:lumMod val="65000"/>
                    <a:lumOff val="35000"/>
                  </a:schemeClr>
                </a:solidFill>
                <a:latin typeface="微软雅黑" panose="020B0503020204020204" charset="-122"/>
                <a:ea typeface="微软雅黑" panose="020B0503020204020204" charset="-122"/>
                <a:sym typeface="+mn-ea"/>
              </a:rPr>
              <a:t>/</a:t>
            </a: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中餐</a:t>
            </a:r>
          </a:p>
        </p:txBody>
      </p:sp>
      <p:cxnSp>
        <p:nvCxnSpPr>
          <p:cNvPr id="15" name="直接连接符 14">
            <a:extLst>
              <a:ext uri="{FF2B5EF4-FFF2-40B4-BE49-F238E27FC236}">
                <a16:creationId xmlns:a16="http://schemas.microsoft.com/office/drawing/2014/main" id="{F702A02B-8E3E-4D9A-8202-67B7A997BDAF}"/>
              </a:ext>
            </a:extLst>
          </p:cNvPr>
          <p:cNvCxnSpPr/>
          <p:nvPr/>
        </p:nvCxnSpPr>
        <p:spPr>
          <a:xfrm>
            <a:off x="219629" y="2575946"/>
            <a:ext cx="84473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A9BB5C16-2195-44E9-8B51-2A8D3D1E6F5C}"/>
              </a:ext>
            </a:extLst>
          </p:cNvPr>
          <p:cNvSpPr/>
          <p:nvPr/>
        </p:nvSpPr>
        <p:spPr>
          <a:xfrm flipH="1">
            <a:off x="8027229" y="-81567"/>
            <a:ext cx="45719" cy="6606231"/>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37C2F52A-DD2C-4373-BF67-8FDC772DCC01}"/>
              </a:ext>
            </a:extLst>
          </p:cNvPr>
          <p:cNvSpPr txBox="1"/>
          <p:nvPr/>
        </p:nvSpPr>
        <p:spPr>
          <a:xfrm>
            <a:off x="8000553" y="411039"/>
            <a:ext cx="2400657" cy="6654800"/>
          </a:xfrm>
          <a:prstGeom prst="rect">
            <a:avLst/>
          </a:prstGeom>
          <a:noFill/>
        </p:spPr>
        <p:txBody>
          <a:bodyPr vert="eaVert" wrap="square" rtlCol="0">
            <a:spAutoFit/>
          </a:bodyPr>
          <a:lstStyle/>
          <a:p>
            <a:pPr>
              <a:lnSpc>
                <a:spcPct val="150000"/>
              </a:lnSpc>
            </a:pPr>
            <a:r>
              <a:rPr lang="en-US" altLang="zh-CN" sz="9600" dirty="0">
                <a:solidFill>
                  <a:schemeClr val="bg1">
                    <a:lumMod val="85000"/>
                    <a:alpha val="50000"/>
                  </a:schemeClr>
                </a:solidFill>
                <a:latin typeface="Impact" panose="020B0806030902050204" pitchFamily="34" charset="0"/>
              </a:rPr>
              <a:t>CAMBRIDGE </a:t>
            </a:r>
          </a:p>
        </p:txBody>
      </p:sp>
      <p:pic>
        <p:nvPicPr>
          <p:cNvPr id="1030" name="Picture 6" descr="https://timgsa.baidu.com/timg?image&amp;quality=80&amp;size=b9999_10000&amp;sec=1558004750516&amp;di=00652195d82909a1b6e462a21656e6c9&amp;imgtype=0&amp;src=http%3A%2F%2Fb-ssl.duitang.com%2Fuploads%2Fitem%2F201501%2F16%2F20150116082049_djUHG.thumb.700_0.jpeg">
            <a:extLst>
              <a:ext uri="{FF2B5EF4-FFF2-40B4-BE49-F238E27FC236}">
                <a16:creationId xmlns:a16="http://schemas.microsoft.com/office/drawing/2014/main" id="{50061064-E3FB-4BDB-AECA-A8F0B656209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740197" y="0"/>
            <a:ext cx="2451804" cy="6858000"/>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a:extLst>
              <a:ext uri="{FF2B5EF4-FFF2-40B4-BE49-F238E27FC236}">
                <a16:creationId xmlns:a16="http://schemas.microsoft.com/office/drawing/2014/main" id="{E7677907-AA64-455B-B6F9-512FD80224C5}"/>
              </a:ext>
            </a:extLst>
          </p:cNvPr>
          <p:cNvSpPr/>
          <p:nvPr/>
        </p:nvSpPr>
        <p:spPr>
          <a:xfrm>
            <a:off x="9740197" y="0"/>
            <a:ext cx="2451804" cy="6858000"/>
          </a:xfrm>
          <a:prstGeom prst="rect">
            <a:avLst/>
          </a:prstGeom>
          <a:gradFill>
            <a:gsLst>
              <a:gs pos="0">
                <a:srgbClr val="D4E5D5"/>
              </a:gs>
              <a:gs pos="100000">
                <a:schemeClr val="bg1">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644393" y="1277562"/>
            <a:ext cx="2405695" cy="1782433"/>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19970" y="20067"/>
            <a:ext cx="2311085" cy="2005078"/>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824679" y="4936295"/>
            <a:ext cx="2202550" cy="1872276"/>
          </a:xfrm>
          <a:prstGeom prst="rect">
            <a:avLst/>
          </a:prstGeom>
        </p:spPr>
      </p:pic>
      <p:pic>
        <p:nvPicPr>
          <p:cNvPr id="18" name="Picture 1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8762" y="4588705"/>
            <a:ext cx="2984500" cy="2206790"/>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319970" y="3203628"/>
            <a:ext cx="2374790" cy="17788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023119"/>
            <a:ext cx="3889830" cy="2033923"/>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1">
            <a:extLst>
              <a:ext uri="{FF2B5EF4-FFF2-40B4-BE49-F238E27FC236}">
                <a16:creationId xmlns:a16="http://schemas.microsoft.com/office/drawing/2014/main" id="{9957B6E9-834B-4BCC-A262-2384D7A5312D}"/>
              </a:ext>
            </a:extLst>
          </p:cNvPr>
          <p:cNvSpPr txBox="1"/>
          <p:nvPr/>
        </p:nvSpPr>
        <p:spPr>
          <a:xfrm>
            <a:off x="124051" y="1543413"/>
            <a:ext cx="5613029" cy="461665"/>
          </a:xfrm>
          <a:prstGeom prst="rect">
            <a:avLst/>
          </a:prstGeom>
          <a:noFill/>
        </p:spPr>
        <p:txBody>
          <a:bodyPr wrap="square" rtlCol="0">
            <a:spAutoFit/>
          </a:bodyPr>
          <a:lstStyle/>
          <a:p>
            <a:r>
              <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sym typeface="+mn-ea"/>
              </a:rPr>
              <a:t>课程之外</a:t>
            </a:r>
          </a:p>
        </p:txBody>
      </p:sp>
      <p:sp>
        <p:nvSpPr>
          <p:cNvPr id="11" name="矩形 9">
            <a:extLst>
              <a:ext uri="{FF2B5EF4-FFF2-40B4-BE49-F238E27FC236}">
                <a16:creationId xmlns:a16="http://schemas.microsoft.com/office/drawing/2014/main" id="{462A1C3E-5D1C-411E-AAD4-54E9DA5DA355}"/>
              </a:ext>
            </a:extLst>
          </p:cNvPr>
          <p:cNvSpPr/>
          <p:nvPr/>
        </p:nvSpPr>
        <p:spPr>
          <a:xfrm>
            <a:off x="247405" y="2185502"/>
            <a:ext cx="3471346" cy="1526123"/>
          </a:xfrm>
          <a:prstGeom prst="rect">
            <a:avLst/>
          </a:prstGeom>
        </p:spPr>
        <p:txBody>
          <a:bodyPr wrap="square">
            <a:spAutoFit/>
          </a:bodyPr>
          <a:lstStyle/>
          <a:p>
            <a:pPr>
              <a:lnSpc>
                <a:spcPct val="150000"/>
              </a:lnSpc>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住</a:t>
            </a: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剑桥大学学院宿舍</a:t>
            </a: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宾馆或别墅（给订晚了，学院宿舍订满的同学）</a:t>
            </a:r>
          </a:p>
        </p:txBody>
      </p:sp>
      <p:cxnSp>
        <p:nvCxnSpPr>
          <p:cNvPr id="20" name="直接连接符 19">
            <a:extLst>
              <a:ext uri="{FF2B5EF4-FFF2-40B4-BE49-F238E27FC236}">
                <a16:creationId xmlns:a16="http://schemas.microsoft.com/office/drawing/2014/main" id="{79F6DC7C-7907-4FC9-A1AA-84CF5FAE2B1E}"/>
              </a:ext>
            </a:extLst>
          </p:cNvPr>
          <p:cNvCxnSpPr/>
          <p:nvPr/>
        </p:nvCxnSpPr>
        <p:spPr>
          <a:xfrm>
            <a:off x="150224" y="2575946"/>
            <a:ext cx="84473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A9BB5C16-2195-44E9-8B51-2A8D3D1E6F5C}"/>
              </a:ext>
            </a:extLst>
          </p:cNvPr>
          <p:cNvSpPr/>
          <p:nvPr/>
        </p:nvSpPr>
        <p:spPr>
          <a:xfrm flipH="1">
            <a:off x="8027229" y="-81567"/>
            <a:ext cx="45719" cy="6606231"/>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37C2F52A-DD2C-4373-BF67-8FDC772DCC01}"/>
              </a:ext>
            </a:extLst>
          </p:cNvPr>
          <p:cNvSpPr txBox="1"/>
          <p:nvPr/>
        </p:nvSpPr>
        <p:spPr>
          <a:xfrm>
            <a:off x="8072948" y="391017"/>
            <a:ext cx="2400657" cy="6234424"/>
          </a:xfrm>
          <a:prstGeom prst="rect">
            <a:avLst/>
          </a:prstGeom>
          <a:noFill/>
        </p:spPr>
        <p:txBody>
          <a:bodyPr vert="eaVert" wrap="square" rtlCol="0">
            <a:spAutoFit/>
          </a:bodyPr>
          <a:lstStyle/>
          <a:p>
            <a:pPr>
              <a:lnSpc>
                <a:spcPct val="150000"/>
              </a:lnSpc>
            </a:pPr>
            <a:r>
              <a:rPr lang="en-US" altLang="zh-CN" sz="9600" dirty="0">
                <a:solidFill>
                  <a:schemeClr val="bg1">
                    <a:lumMod val="85000"/>
                    <a:alpha val="50000"/>
                  </a:schemeClr>
                </a:solidFill>
                <a:latin typeface="Impact" panose="020B0806030902050204" pitchFamily="34" charset="0"/>
              </a:rPr>
              <a:t>CAMBRIDGE </a:t>
            </a:r>
          </a:p>
        </p:txBody>
      </p:sp>
      <p:pic>
        <p:nvPicPr>
          <p:cNvPr id="1030" name="Picture 6" descr="https://timgsa.baidu.com/timg?image&amp;quality=80&amp;size=b9999_10000&amp;sec=1558004750516&amp;di=00652195d82909a1b6e462a21656e6c9&amp;imgtype=0&amp;src=http%3A%2F%2Fb-ssl.duitang.com%2Fuploads%2Fitem%2F201501%2F16%2F20150116082049_djUHG.thumb.700_0.jpeg">
            <a:extLst>
              <a:ext uri="{FF2B5EF4-FFF2-40B4-BE49-F238E27FC236}">
                <a16:creationId xmlns:a16="http://schemas.microsoft.com/office/drawing/2014/main" id="{50061064-E3FB-4BDB-AECA-A8F0B656209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740197" y="0"/>
            <a:ext cx="2451804" cy="6858000"/>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a:extLst>
              <a:ext uri="{FF2B5EF4-FFF2-40B4-BE49-F238E27FC236}">
                <a16:creationId xmlns:a16="http://schemas.microsoft.com/office/drawing/2014/main" id="{E7677907-AA64-455B-B6F9-512FD80224C5}"/>
              </a:ext>
            </a:extLst>
          </p:cNvPr>
          <p:cNvSpPr/>
          <p:nvPr/>
        </p:nvSpPr>
        <p:spPr>
          <a:xfrm>
            <a:off x="9740197" y="0"/>
            <a:ext cx="2451804" cy="6858000"/>
          </a:xfrm>
          <a:prstGeom prst="rect">
            <a:avLst/>
          </a:prstGeom>
          <a:gradFill>
            <a:gsLst>
              <a:gs pos="0">
                <a:srgbClr val="D4E5D5"/>
              </a:gs>
              <a:gs pos="100000">
                <a:schemeClr val="bg1">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7405" y="4305962"/>
            <a:ext cx="2476060" cy="2319479"/>
          </a:xfrm>
          <a:prstGeom prst="ellipse">
            <a:avLst/>
          </a:prstGeom>
        </p:spPr>
      </p:pic>
      <p:pic>
        <p:nvPicPr>
          <p:cNvPr id="7" name="Pictur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033889" y="2507535"/>
            <a:ext cx="2962729" cy="2051964"/>
          </a:xfrm>
          <a:prstGeom prst="ellipse">
            <a:avLst/>
          </a:prstGeom>
        </p:spPr>
      </p:pic>
      <p:pic>
        <p:nvPicPr>
          <p:cNvPr id="13" name="Picture 1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338615" y="4559499"/>
            <a:ext cx="3000829" cy="1996915"/>
          </a:xfrm>
          <a:prstGeom prst="ellipse">
            <a:avLst/>
          </a:prstGeom>
        </p:spPr>
      </p:pic>
      <p:pic>
        <p:nvPicPr>
          <p:cNvPr id="14" name="Picture 1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137235" y="110463"/>
            <a:ext cx="2661172" cy="2189029"/>
          </a:xfrm>
          <a:prstGeom prst="ellipse">
            <a:avLst/>
          </a:prstGeom>
        </p:spPr>
      </p:pic>
    </p:spTree>
    <p:extLst>
      <p:ext uri="{BB962C8B-B14F-4D97-AF65-F5344CB8AC3E}">
        <p14:creationId xmlns:p14="http://schemas.microsoft.com/office/powerpoint/2010/main" val="15020738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9">
            <a:extLst>
              <a:ext uri="{FF2B5EF4-FFF2-40B4-BE49-F238E27FC236}">
                <a16:creationId xmlns:a16="http://schemas.microsoft.com/office/drawing/2014/main" id="{931BAB2C-55A5-4B18-A73E-F264C0205D00}"/>
              </a:ext>
            </a:extLst>
          </p:cNvPr>
          <p:cNvSpPr/>
          <p:nvPr/>
        </p:nvSpPr>
        <p:spPr>
          <a:xfrm>
            <a:off x="559837" y="2138510"/>
            <a:ext cx="5964372" cy="1846659"/>
          </a:xfrm>
          <a:prstGeom prst="rect">
            <a:avLst/>
          </a:prstGeom>
        </p:spPr>
        <p:txBody>
          <a:bodyPr wrap="square">
            <a:spAutoFit/>
          </a:bodyPr>
          <a:lstStyle/>
          <a:p>
            <a:pPr>
              <a:lnSpc>
                <a:spcPct val="150000"/>
              </a:lnSpc>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剑桥的古</a:t>
            </a:r>
            <a:endParaRPr lang="en-US" altLang="zh-CN" sz="1600" b="1" dirty="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1208 </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年建校，全球最知名的学府。牛顿、 达尔文、 卢瑟福、汤姆逊、麦克斯韦、的布罗意、图灵、 维特根斯坦、培根、罗素、霍金、沃森、拜伦</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近百位诺贝尔奖获得者，让剑桥大学的名字在人类知识的海洋里犹如一枚镶满珍珠的贝壳</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熠熠生辉。剑桥大学由三十一个古朴的学院组成</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每个学院都有其独特的历史和文化。漫步在剑桥小镇上</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穿梭在蕴藏了无尽知识、见证了无数历史的石质建筑之间</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任何人都会沉醉。</a:t>
            </a:r>
          </a:p>
        </p:txBody>
      </p:sp>
      <p:grpSp>
        <p:nvGrpSpPr>
          <p:cNvPr id="9" name="组合 8">
            <a:extLst>
              <a:ext uri="{FF2B5EF4-FFF2-40B4-BE49-F238E27FC236}">
                <a16:creationId xmlns:a16="http://schemas.microsoft.com/office/drawing/2014/main" id="{920BB9E0-658D-4A9D-A133-37DAF915CBB8}"/>
              </a:ext>
            </a:extLst>
          </p:cNvPr>
          <p:cNvGrpSpPr/>
          <p:nvPr/>
        </p:nvGrpSpPr>
        <p:grpSpPr>
          <a:xfrm>
            <a:off x="559837" y="4129696"/>
            <a:ext cx="6000502" cy="1645954"/>
            <a:chOff x="848167" y="4129696"/>
            <a:chExt cx="6000502" cy="1645954"/>
          </a:xfrm>
        </p:grpSpPr>
        <p:sp>
          <p:nvSpPr>
            <p:cNvPr id="8" name="矩形 7">
              <a:extLst>
                <a:ext uri="{FF2B5EF4-FFF2-40B4-BE49-F238E27FC236}">
                  <a16:creationId xmlns:a16="http://schemas.microsoft.com/office/drawing/2014/main" id="{3E3D42FF-E4F3-4C51-85D5-1B8DC45A0963}"/>
                </a:ext>
              </a:extLst>
            </p:cNvPr>
            <p:cNvSpPr/>
            <p:nvPr/>
          </p:nvSpPr>
          <p:spPr>
            <a:xfrm>
              <a:off x="848167" y="4129696"/>
              <a:ext cx="6000502" cy="1645954"/>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矩形 9">
              <a:extLst>
                <a:ext uri="{FF2B5EF4-FFF2-40B4-BE49-F238E27FC236}">
                  <a16:creationId xmlns:a16="http://schemas.microsoft.com/office/drawing/2014/main" id="{B71BF80F-8C90-4C42-9B0B-4A2357B84094}"/>
                </a:ext>
              </a:extLst>
            </p:cNvPr>
            <p:cNvSpPr/>
            <p:nvPr/>
          </p:nvSpPr>
          <p:spPr>
            <a:xfrm>
              <a:off x="866232" y="4205990"/>
              <a:ext cx="5964372" cy="1569660"/>
            </a:xfrm>
            <a:prstGeom prst="rect">
              <a:avLst/>
            </a:prstGeom>
          </p:spPr>
          <p:txBody>
            <a:bodyPr wrap="square">
              <a:spAutoFit/>
            </a:bodyPr>
            <a:lstStyle/>
            <a:p>
              <a:pPr>
                <a:lnSpc>
                  <a:spcPct val="150000"/>
                </a:lnSpc>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剑桥的今</a:t>
              </a:r>
              <a:endParaRPr lang="en-US" altLang="zh-CN" sz="1600" b="1" dirty="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剑桥离世界金融中心伦敦一小时车程，拥有世界级的高科技和医药产业。 剑桥的高科技产业被称为</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Silicon Fen, </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产值达到美国</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Silicon Valley </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（硅谷）的三分之一，很多知名高科技公司在剑桥，包括</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ARM</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，微软，华为。世界前十的医药公</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AstraZeneca(</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阿斯利康</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已经把总部搬到剑桥，剑桥大学的附属医院是欧洲最大的医院之一。</a:t>
              </a:r>
            </a:p>
          </p:txBody>
        </p:sp>
      </p:grpSp>
      <p:grpSp>
        <p:nvGrpSpPr>
          <p:cNvPr id="10" name="组合 9">
            <a:extLst>
              <a:ext uri="{FF2B5EF4-FFF2-40B4-BE49-F238E27FC236}">
                <a16:creationId xmlns:a16="http://schemas.microsoft.com/office/drawing/2014/main" id="{3B06C5FE-4A73-4FD3-BB2F-96E0EAAD4480}"/>
              </a:ext>
            </a:extLst>
          </p:cNvPr>
          <p:cNvGrpSpPr/>
          <p:nvPr/>
        </p:nvGrpSpPr>
        <p:grpSpPr>
          <a:xfrm>
            <a:off x="6560339" y="2258008"/>
            <a:ext cx="5632259" cy="3638345"/>
            <a:chOff x="6653315" y="1970441"/>
            <a:chExt cx="5539283" cy="3578284"/>
          </a:xfrm>
        </p:grpSpPr>
        <p:pic>
          <p:nvPicPr>
            <p:cNvPr id="6" name="图片 5">
              <a:extLst>
                <a:ext uri="{FF2B5EF4-FFF2-40B4-BE49-F238E27FC236}">
                  <a16:creationId xmlns:a16="http://schemas.microsoft.com/office/drawing/2014/main" id="{F609BBD2-3C92-4BFF-8FC9-ADD74EF6E33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53315" y="1995322"/>
              <a:ext cx="5539283" cy="3528523"/>
            </a:xfrm>
            <a:prstGeom prst="rect">
              <a:avLst/>
            </a:prstGeom>
          </p:spPr>
        </p:pic>
        <p:sp>
          <p:nvSpPr>
            <p:cNvPr id="7" name="矩形 6">
              <a:extLst>
                <a:ext uri="{FF2B5EF4-FFF2-40B4-BE49-F238E27FC236}">
                  <a16:creationId xmlns:a16="http://schemas.microsoft.com/office/drawing/2014/main" id="{14451993-33D3-4C49-AD43-F6F7DDDDD56F}"/>
                </a:ext>
              </a:extLst>
            </p:cNvPr>
            <p:cNvSpPr/>
            <p:nvPr/>
          </p:nvSpPr>
          <p:spPr>
            <a:xfrm>
              <a:off x="6653315" y="1970441"/>
              <a:ext cx="5539283" cy="3578284"/>
            </a:xfrm>
            <a:prstGeom prst="rect">
              <a:avLst/>
            </a:prstGeom>
            <a:gradFill>
              <a:gsLst>
                <a:gs pos="0">
                  <a:srgbClr val="D4E5D5"/>
                </a:gs>
                <a:gs pos="100000">
                  <a:schemeClr val="bg1">
                    <a:lumMod val="95000"/>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a:extLst>
              <a:ext uri="{FF2B5EF4-FFF2-40B4-BE49-F238E27FC236}">
                <a16:creationId xmlns:a16="http://schemas.microsoft.com/office/drawing/2014/main" id="{7CFA07E6-92FE-4568-93CD-A36D51F67EB4}"/>
              </a:ext>
            </a:extLst>
          </p:cNvPr>
          <p:cNvCxnSpPr>
            <a:cxnSpLocks/>
          </p:cNvCxnSpPr>
          <p:nvPr/>
        </p:nvCxnSpPr>
        <p:spPr>
          <a:xfrm rot="16200000">
            <a:off x="-1437114" y="3312956"/>
            <a:ext cx="3326860" cy="0"/>
          </a:xfrm>
          <a:prstGeom prst="line">
            <a:avLst/>
          </a:prstGeom>
          <a:ln w="63500">
            <a:solidFill>
              <a:srgbClr val="D4E5D5"/>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54AB65CE-3D19-451A-B147-7CF126B31645}"/>
              </a:ext>
            </a:extLst>
          </p:cNvPr>
          <p:cNvCxnSpPr>
            <a:cxnSpLocks/>
          </p:cNvCxnSpPr>
          <p:nvPr/>
        </p:nvCxnSpPr>
        <p:spPr>
          <a:xfrm rot="16200000">
            <a:off x="-1279669" y="4433781"/>
            <a:ext cx="3326860" cy="0"/>
          </a:xfrm>
          <a:prstGeom prst="line">
            <a:avLst/>
          </a:prstGeom>
          <a:ln w="12700">
            <a:solidFill>
              <a:srgbClr val="D4E5D5"/>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DC6F10FB-7C03-4FD4-A775-CF0693B1C980}"/>
              </a:ext>
            </a:extLst>
          </p:cNvPr>
          <p:cNvSpPr/>
          <p:nvPr/>
        </p:nvSpPr>
        <p:spPr>
          <a:xfrm>
            <a:off x="6125637" y="1821643"/>
            <a:ext cx="434684" cy="461646"/>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459472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023118"/>
            <a:ext cx="3753761" cy="4479282"/>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1">
            <a:extLst>
              <a:ext uri="{FF2B5EF4-FFF2-40B4-BE49-F238E27FC236}">
                <a16:creationId xmlns:a16="http://schemas.microsoft.com/office/drawing/2014/main" id="{9957B6E9-834B-4BCC-A262-2384D7A5312D}"/>
              </a:ext>
            </a:extLst>
          </p:cNvPr>
          <p:cNvSpPr txBox="1"/>
          <p:nvPr/>
        </p:nvSpPr>
        <p:spPr>
          <a:xfrm>
            <a:off x="124051" y="1543413"/>
            <a:ext cx="5613029" cy="461665"/>
          </a:xfrm>
          <a:prstGeom prst="rect">
            <a:avLst/>
          </a:prstGeom>
          <a:noFill/>
        </p:spPr>
        <p:txBody>
          <a:bodyPr wrap="square" rtlCol="0">
            <a:spAutoFit/>
          </a:bodyPr>
          <a:lstStyle/>
          <a:p>
            <a:r>
              <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sym typeface="+mn-ea"/>
              </a:rPr>
              <a:t>课程之外</a:t>
            </a:r>
          </a:p>
        </p:txBody>
      </p:sp>
      <p:cxnSp>
        <p:nvCxnSpPr>
          <p:cNvPr id="10" name="直接连接符 9">
            <a:extLst>
              <a:ext uri="{FF2B5EF4-FFF2-40B4-BE49-F238E27FC236}">
                <a16:creationId xmlns:a16="http://schemas.microsoft.com/office/drawing/2014/main" id="{4389EA04-D626-4C7F-9B70-7489A5C42FB2}"/>
              </a:ext>
            </a:extLst>
          </p:cNvPr>
          <p:cNvCxnSpPr>
            <a:cxnSpLocks/>
          </p:cNvCxnSpPr>
          <p:nvPr/>
        </p:nvCxnSpPr>
        <p:spPr>
          <a:xfrm flipV="1">
            <a:off x="150224" y="2025145"/>
            <a:ext cx="133371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9">
            <a:extLst>
              <a:ext uri="{FF2B5EF4-FFF2-40B4-BE49-F238E27FC236}">
                <a16:creationId xmlns:a16="http://schemas.microsoft.com/office/drawing/2014/main" id="{462A1C3E-5D1C-411E-AAD4-54E9DA5DA355}"/>
              </a:ext>
            </a:extLst>
          </p:cNvPr>
          <p:cNvSpPr/>
          <p:nvPr/>
        </p:nvSpPr>
        <p:spPr>
          <a:xfrm>
            <a:off x="247405" y="2185502"/>
            <a:ext cx="3471346" cy="3742115"/>
          </a:xfrm>
          <a:prstGeom prst="rect">
            <a:avLst/>
          </a:prstGeom>
        </p:spPr>
        <p:txBody>
          <a:bodyPr wrap="square">
            <a:spAutoFit/>
          </a:bodyPr>
          <a:lstStyle/>
          <a:p>
            <a:pPr>
              <a:lnSpc>
                <a:spcPct val="150000"/>
              </a:lnSpc>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活动</a:t>
            </a: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和剑桥大学学生或学长共同用餐</a:t>
            </a: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相聚著名酒吧</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mn-ea"/>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博物馆参观学习</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mn-ea"/>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游伦敦／牛津／温莎等重镇</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mn-ea"/>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剑桥大学哈利波特式正式晚宴</a:t>
            </a: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剑河泛舟</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mn-ea"/>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莎士比亚戏剧欣赏</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mn-ea"/>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教堂唱诗班欣赏</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mn-ea"/>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英式下午茶</a:t>
            </a:r>
          </a:p>
        </p:txBody>
      </p:sp>
      <p:cxnSp>
        <p:nvCxnSpPr>
          <p:cNvPr id="20" name="直接连接符 19">
            <a:extLst>
              <a:ext uri="{FF2B5EF4-FFF2-40B4-BE49-F238E27FC236}">
                <a16:creationId xmlns:a16="http://schemas.microsoft.com/office/drawing/2014/main" id="{79F6DC7C-7907-4FC9-A1AA-84CF5FAE2B1E}"/>
              </a:ext>
            </a:extLst>
          </p:cNvPr>
          <p:cNvCxnSpPr/>
          <p:nvPr/>
        </p:nvCxnSpPr>
        <p:spPr>
          <a:xfrm>
            <a:off x="150224" y="2575946"/>
            <a:ext cx="84473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10000" y="0"/>
            <a:ext cx="4456222" cy="68580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66222" y="0"/>
            <a:ext cx="3982017" cy="3037822"/>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34633" y="3037822"/>
            <a:ext cx="3857368" cy="1132734"/>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34633" y="4342358"/>
            <a:ext cx="3834529" cy="2515644"/>
          </a:xfrm>
          <a:prstGeom prst="rect">
            <a:avLst/>
          </a:prstGeom>
        </p:spPr>
      </p:pic>
    </p:spTree>
    <p:extLst>
      <p:ext uri="{BB962C8B-B14F-4D97-AF65-F5344CB8AC3E}">
        <p14:creationId xmlns:p14="http://schemas.microsoft.com/office/powerpoint/2010/main" val="113819213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6185"/>
            <a:ext cx="6537960" cy="6995160"/>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flipH="1">
            <a:off x="3268980" y="-90805"/>
            <a:ext cx="8976204" cy="7039610"/>
            <a:chOff x="704" y="2"/>
            <a:chExt cx="13836" cy="10850"/>
          </a:xfrm>
          <a:solidFill>
            <a:schemeClr val="bg1"/>
          </a:solidFill>
        </p:grpSpPr>
        <p:sp>
          <p:nvSpPr>
            <p:cNvPr id="8" name="矩形 7"/>
            <p:cNvSpPr/>
            <p:nvPr/>
          </p:nvSpPr>
          <p:spPr>
            <a:xfrm>
              <a:off x="704" y="2"/>
              <a:ext cx="10021" cy="10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3500000">
              <a:off x="6864" y="1587"/>
              <a:ext cx="7676" cy="767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简单箭头"/>
          <p:cNvSpPr/>
          <p:nvPr/>
        </p:nvSpPr>
        <p:spPr>
          <a:xfrm>
            <a:off x="700405" y="2717800"/>
            <a:ext cx="1064895" cy="1422400"/>
          </a:xfrm>
          <a:prstGeom prst="chevron">
            <a:avLst>
              <a:gd name="adj" fmla="val 66441"/>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菱形 9"/>
          <p:cNvSpPr/>
          <p:nvPr/>
        </p:nvSpPr>
        <p:spPr>
          <a:xfrm>
            <a:off x="2687320" y="2695575"/>
            <a:ext cx="1467485" cy="1467485"/>
          </a:xfrm>
          <a:prstGeom prst="diamond">
            <a:avLst/>
          </a:prstGeom>
          <a:noFill/>
          <a:ln w="38100">
            <a:solidFill>
              <a:srgbClr val="D4E5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花纹"/>
          <p:cNvSpPr/>
          <p:nvPr/>
        </p:nvSpPr>
        <p:spPr bwMode="auto">
          <a:xfrm>
            <a:off x="2964180" y="2980690"/>
            <a:ext cx="914400" cy="91440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rgbClr val="D4E5D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11"/>
          <p:cNvSpPr txBox="1"/>
          <p:nvPr/>
        </p:nvSpPr>
        <p:spPr>
          <a:xfrm>
            <a:off x="4110671" y="2481898"/>
            <a:ext cx="2427289" cy="1692771"/>
          </a:xfrm>
          <a:prstGeom prst="rect">
            <a:avLst/>
          </a:prstGeom>
          <a:noFill/>
        </p:spPr>
        <p:txBody>
          <a:bodyPr wrap="square" rtlCol="0">
            <a:spAutoFit/>
          </a:bodyPr>
          <a:lstStyle/>
          <a:p>
            <a:r>
              <a:rPr lang="zh-CN" altLang="en-GB" sz="2400" b="1" dirty="0">
                <a:solidFill>
                  <a:schemeClr val="tx1">
                    <a:lumMod val="65000"/>
                    <a:lumOff val="35000"/>
                  </a:schemeClr>
                </a:solidFill>
                <a:latin typeface="微软雅黑" panose="020B0503020204020204" charset="-122"/>
                <a:ea typeface="微软雅黑" panose="020B0503020204020204" charset="-122"/>
                <a:sym typeface="+mn-ea"/>
              </a:rPr>
              <a:t>项目</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收获 </a:t>
            </a:r>
            <a:r>
              <a:rPr lang="en-US" altLang="zh-CN" sz="2400" b="1" dirty="0">
                <a:solidFill>
                  <a:schemeClr val="tx1">
                    <a:lumMod val="65000"/>
                    <a:lumOff val="35000"/>
                  </a:schemeClr>
                </a:solidFill>
                <a:latin typeface="微软雅黑" panose="020B0503020204020204" charset="-122"/>
                <a:ea typeface="微软雅黑" panose="020B0503020204020204" charset="-122"/>
                <a:sym typeface="+mn-ea"/>
              </a:rPr>
              <a:t>1</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 </a:t>
            </a:r>
            <a:endParaRPr lang="en-US" altLang="zh-CN" sz="2400" b="1" dirty="0">
              <a:solidFill>
                <a:schemeClr val="tx1">
                  <a:lumMod val="65000"/>
                  <a:lumOff val="35000"/>
                </a:schemeClr>
              </a:solidFill>
              <a:latin typeface="微软雅黑" panose="020B0503020204020204" charset="-122"/>
              <a:ea typeface="微软雅黑" panose="020B0503020204020204" charset="-122"/>
              <a:sym typeface="+mn-ea"/>
            </a:endParaRPr>
          </a:p>
          <a:p>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理解和掌握企业管理和创新创业方面的前沿知识</a:t>
            </a:r>
            <a:r>
              <a:rPr lang="zh-CN" altLang="en-US" sz="2400" b="1" dirty="0">
                <a:solidFill>
                  <a:schemeClr val="bg1"/>
                </a:solidFill>
                <a:latin typeface="微软雅黑" panose="020B0503020204020204" charset="-122"/>
                <a:ea typeface="微软雅黑" panose="020B0503020204020204" charset="-122"/>
              </a:rPr>
              <a:t>游</a:t>
            </a:r>
            <a:r>
              <a:rPr lang="en-US" altLang="zh-CN" sz="2400" b="1" dirty="0">
                <a:solidFill>
                  <a:schemeClr val="bg1"/>
                </a:solidFill>
                <a:latin typeface="微软雅黑" panose="020B0503020204020204" charset="-122"/>
                <a:ea typeface="微软雅黑" panose="020B0503020204020204" charset="-122"/>
              </a:rPr>
              <a:t>y</a:t>
            </a:r>
            <a:r>
              <a:rPr lang="zh-CN" altLang="en-US" sz="2400" b="1" dirty="0">
                <a:solidFill>
                  <a:schemeClr val="bg1"/>
                </a:solidFill>
                <a:latin typeface="微软雅黑" panose="020B0503020204020204" charset="-122"/>
                <a:ea typeface="微软雅黑" panose="020B0503020204020204" charset="-122"/>
              </a:rPr>
              <a:t>学 班</a:t>
            </a:r>
            <a:endParaRPr lang="en-GB" altLang="zh-CN" sz="2400" b="1" dirty="0">
              <a:solidFill>
                <a:schemeClr val="bg1"/>
              </a:solidFill>
              <a:latin typeface="微软雅黑" panose="020B0503020204020204" charset="-122"/>
              <a:ea typeface="微软雅黑" panose="020B0503020204020204" charset="-122"/>
            </a:endParaRPr>
          </a:p>
          <a:p>
            <a:r>
              <a:rPr lang="zh-CN" altLang="en-US" sz="2400" b="1" dirty="0">
                <a:solidFill>
                  <a:schemeClr val="bg1"/>
                </a:solidFill>
                <a:latin typeface="微软雅黑" panose="020B0503020204020204" charset="-122"/>
                <a:ea typeface="微软雅黑" panose="020B0503020204020204" charset="-122"/>
              </a:rPr>
              <a:t>培训 学术会议</a:t>
            </a:r>
            <a:endParaRPr lang="en-US" altLang="zh-CN" sz="2400" b="1" dirty="0">
              <a:solidFill>
                <a:schemeClr val="bg1"/>
              </a:solidFill>
              <a:latin typeface="微软雅黑" panose="020B0503020204020204" charset="-122"/>
              <a:ea typeface="微软雅黑" panose="020B0503020204020204" charset="-122"/>
            </a:endParaRPr>
          </a:p>
        </p:txBody>
      </p:sp>
      <p:cxnSp>
        <p:nvCxnSpPr>
          <p:cNvPr id="26" name="直接连接符 25">
            <a:extLst>
              <a:ext uri="{FF2B5EF4-FFF2-40B4-BE49-F238E27FC236}">
                <a16:creationId xmlns:a16="http://schemas.microsoft.com/office/drawing/2014/main" id="{314DFDA3-B7B1-4535-90BD-5065D17D68A3}"/>
              </a:ext>
            </a:extLst>
          </p:cNvPr>
          <p:cNvCxnSpPr>
            <a:cxnSpLocks/>
          </p:cNvCxnSpPr>
          <p:nvPr/>
        </p:nvCxnSpPr>
        <p:spPr>
          <a:xfrm flipV="1">
            <a:off x="4198875" y="2880676"/>
            <a:ext cx="1241193"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E182483D-1D93-464C-BB4F-F1AF81DA717B}"/>
              </a:ext>
            </a:extLst>
          </p:cNvPr>
          <p:cNvGrpSpPr/>
          <p:nvPr/>
        </p:nvGrpSpPr>
        <p:grpSpPr>
          <a:xfrm>
            <a:off x="10927887" y="6235107"/>
            <a:ext cx="827219" cy="226423"/>
            <a:chOff x="287383" y="5503817"/>
            <a:chExt cx="827219" cy="226423"/>
          </a:xfrm>
        </p:grpSpPr>
        <p:sp>
          <p:nvSpPr>
            <p:cNvPr id="28" name="椭圆 27">
              <a:extLst>
                <a:ext uri="{FF2B5EF4-FFF2-40B4-BE49-F238E27FC236}">
                  <a16:creationId xmlns:a16="http://schemas.microsoft.com/office/drawing/2014/main" id="{8DD54FFF-CB82-487A-8F13-CD077EC25097}"/>
                </a:ext>
              </a:extLst>
            </p:cNvPr>
            <p:cNvSpPr/>
            <p:nvPr/>
          </p:nvSpPr>
          <p:spPr>
            <a:xfrm>
              <a:off x="287383" y="5503817"/>
              <a:ext cx="226423" cy="226423"/>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8DD65057-1A2A-4FD9-BB58-69B112F2E78E}"/>
                </a:ext>
              </a:extLst>
            </p:cNvPr>
            <p:cNvSpPr/>
            <p:nvPr/>
          </p:nvSpPr>
          <p:spPr>
            <a:xfrm>
              <a:off x="587781" y="5503817"/>
              <a:ext cx="226423" cy="22642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A7E5A2F-2797-4F4F-8BB5-BEA4842F54F8}"/>
                </a:ext>
              </a:extLst>
            </p:cNvPr>
            <p:cNvSpPr/>
            <p:nvPr/>
          </p:nvSpPr>
          <p:spPr>
            <a:xfrm>
              <a:off x="888179" y="5503817"/>
              <a:ext cx="226423" cy="22642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a:extLst>
              <a:ext uri="{FF2B5EF4-FFF2-40B4-BE49-F238E27FC236}">
                <a16:creationId xmlns:a16="http://schemas.microsoft.com/office/drawing/2014/main" id="{B9023252-C244-2CB5-1F95-2C4E065AFA1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5230" y="1914095"/>
            <a:ext cx="5345026" cy="3027214"/>
          </a:xfrm>
          <a:prstGeom prst="rect">
            <a:avLst/>
          </a:prstGeom>
        </p:spPr>
      </p:pic>
    </p:spTree>
    <p:extLst>
      <p:ext uri="{BB962C8B-B14F-4D97-AF65-F5344CB8AC3E}">
        <p14:creationId xmlns:p14="http://schemas.microsoft.com/office/powerpoint/2010/main" val="3238128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637940" y="-23704"/>
            <a:ext cx="6537960" cy="6858001"/>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10800000" flipH="1">
            <a:off x="245336" y="23070"/>
            <a:ext cx="9440067" cy="6811227"/>
            <a:chOff x="-650" y="374"/>
            <a:chExt cx="14551" cy="10776"/>
          </a:xfrm>
          <a:solidFill>
            <a:schemeClr val="bg1"/>
          </a:solidFill>
        </p:grpSpPr>
        <p:sp>
          <p:nvSpPr>
            <p:cNvPr id="8" name="矩形 7"/>
            <p:cNvSpPr/>
            <p:nvPr/>
          </p:nvSpPr>
          <p:spPr>
            <a:xfrm>
              <a:off x="-650" y="374"/>
              <a:ext cx="10790" cy="10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3500000">
              <a:off x="6276" y="1995"/>
              <a:ext cx="7715" cy="753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简单箭头"/>
          <p:cNvSpPr/>
          <p:nvPr/>
        </p:nvSpPr>
        <p:spPr>
          <a:xfrm rot="10800000">
            <a:off x="10506736" y="2663799"/>
            <a:ext cx="1004451" cy="1530401"/>
          </a:xfrm>
          <a:prstGeom prst="chevron">
            <a:avLst>
              <a:gd name="adj" fmla="val 66441"/>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菱形 9"/>
          <p:cNvSpPr/>
          <p:nvPr/>
        </p:nvSpPr>
        <p:spPr>
          <a:xfrm>
            <a:off x="8083747" y="2742062"/>
            <a:ext cx="1467485" cy="1467485"/>
          </a:xfrm>
          <a:prstGeom prst="diamond">
            <a:avLst/>
          </a:prstGeom>
          <a:noFill/>
          <a:ln w="38100">
            <a:solidFill>
              <a:srgbClr val="D4E5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花纹"/>
          <p:cNvSpPr/>
          <p:nvPr/>
        </p:nvSpPr>
        <p:spPr bwMode="auto">
          <a:xfrm>
            <a:off x="8402574" y="3018603"/>
            <a:ext cx="914400" cy="91440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rgbClr val="D4E5D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11"/>
          <p:cNvSpPr txBox="1"/>
          <p:nvPr/>
        </p:nvSpPr>
        <p:spPr>
          <a:xfrm>
            <a:off x="5300997" y="2710604"/>
            <a:ext cx="2838036" cy="1692771"/>
          </a:xfrm>
          <a:prstGeom prst="rect">
            <a:avLst/>
          </a:prstGeom>
          <a:noFill/>
        </p:spPr>
        <p:txBody>
          <a:bodyPr wrap="square" rtlCol="0">
            <a:spAutoFit/>
          </a:bodyPr>
          <a:lstStyle/>
          <a:p>
            <a:r>
              <a:rPr lang="zh-CN" altLang="en-GB" sz="2400" b="1" dirty="0">
                <a:solidFill>
                  <a:schemeClr val="tx1">
                    <a:lumMod val="65000"/>
                    <a:lumOff val="35000"/>
                  </a:schemeClr>
                </a:solidFill>
                <a:latin typeface="微软雅黑" panose="020B0503020204020204" charset="-122"/>
                <a:ea typeface="微软雅黑" panose="020B0503020204020204" charset="-122"/>
                <a:sym typeface="+mn-ea"/>
              </a:rPr>
              <a:t>项目</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收获 </a:t>
            </a:r>
            <a:r>
              <a:rPr lang="en-US" altLang="zh-CN" sz="2400" b="1" dirty="0">
                <a:solidFill>
                  <a:schemeClr val="tx1">
                    <a:lumMod val="65000"/>
                    <a:lumOff val="35000"/>
                  </a:schemeClr>
                </a:solidFill>
                <a:latin typeface="微软雅黑" panose="020B0503020204020204" charset="-122"/>
                <a:ea typeface="微软雅黑" panose="020B0503020204020204" charset="-122"/>
                <a:sym typeface="+mn-ea"/>
              </a:rPr>
              <a:t>2</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 </a:t>
            </a:r>
            <a:endParaRPr lang="en-US" altLang="zh-CN" sz="2400" b="1" dirty="0">
              <a:solidFill>
                <a:schemeClr val="tx1">
                  <a:lumMod val="65000"/>
                  <a:lumOff val="35000"/>
                </a:schemeClr>
              </a:solidFill>
              <a:latin typeface="微软雅黑" panose="020B0503020204020204" charset="-122"/>
              <a:ea typeface="微软雅黑" panose="020B0503020204020204" charset="-122"/>
              <a:sym typeface="+mn-ea"/>
            </a:endParaRPr>
          </a:p>
          <a:p>
            <a:r>
              <a:rPr lang="zh-CN" altLang="en-US" sz="1600" dirty="0">
                <a:solidFill>
                  <a:schemeClr val="tx1">
                    <a:lumMod val="65000"/>
                    <a:lumOff val="35000"/>
                  </a:schemeClr>
                </a:solidFill>
                <a:latin typeface="微软雅黑" panose="020B0503020204020204" charset="-122"/>
                <a:ea typeface="微软雅黑" panose="020B0503020204020204" charset="-122"/>
              </a:rPr>
              <a:t>提高学术研究能力，掌握研究报告写作技巧，争取案例论文发表</a:t>
            </a:r>
            <a:r>
              <a:rPr lang="zh-CN" altLang="en-US" sz="2400" b="1" dirty="0">
                <a:solidFill>
                  <a:schemeClr val="bg1"/>
                </a:solidFill>
                <a:latin typeface="微软雅黑" panose="020B0503020204020204" charset="-122"/>
                <a:ea typeface="微软雅黑" panose="020B0503020204020204" charset="-122"/>
              </a:rPr>
              <a:t>游</a:t>
            </a:r>
            <a:r>
              <a:rPr lang="en-US" altLang="zh-CN" sz="2400" b="1" dirty="0">
                <a:solidFill>
                  <a:schemeClr val="bg1"/>
                </a:solidFill>
                <a:latin typeface="微软雅黑" panose="020B0503020204020204" charset="-122"/>
                <a:ea typeface="微软雅黑" panose="020B0503020204020204" charset="-122"/>
              </a:rPr>
              <a:t>y</a:t>
            </a:r>
            <a:r>
              <a:rPr lang="zh-CN" altLang="en-US" sz="2400" b="1" dirty="0">
                <a:solidFill>
                  <a:schemeClr val="bg1"/>
                </a:solidFill>
                <a:latin typeface="微软雅黑" panose="020B0503020204020204" charset="-122"/>
                <a:ea typeface="微软雅黑" panose="020B0503020204020204" charset="-122"/>
              </a:rPr>
              <a:t>学 班</a:t>
            </a:r>
            <a:endParaRPr lang="en-GB" altLang="zh-CN" sz="2400" b="1" dirty="0">
              <a:solidFill>
                <a:schemeClr val="bg1"/>
              </a:solidFill>
              <a:latin typeface="微软雅黑" panose="020B0503020204020204" charset="-122"/>
              <a:ea typeface="微软雅黑" panose="020B0503020204020204" charset="-122"/>
            </a:endParaRPr>
          </a:p>
          <a:p>
            <a:r>
              <a:rPr lang="zh-CN" altLang="en-US" sz="2400" b="1" dirty="0">
                <a:solidFill>
                  <a:schemeClr val="bg1"/>
                </a:solidFill>
                <a:latin typeface="微软雅黑" panose="020B0503020204020204" charset="-122"/>
                <a:ea typeface="微软雅黑" panose="020B0503020204020204" charset="-122"/>
              </a:rPr>
              <a:t>培训 学术会议</a:t>
            </a:r>
            <a:endParaRPr lang="en-US" altLang="zh-CN" sz="2400" b="1" dirty="0">
              <a:solidFill>
                <a:schemeClr val="bg1"/>
              </a:solidFill>
              <a:latin typeface="微软雅黑" panose="020B0503020204020204" charset="-122"/>
              <a:ea typeface="微软雅黑" panose="020B0503020204020204" charset="-122"/>
            </a:endParaRPr>
          </a:p>
        </p:txBody>
      </p:sp>
      <p:cxnSp>
        <p:nvCxnSpPr>
          <p:cNvPr id="26" name="直接连接符 25">
            <a:extLst>
              <a:ext uri="{FF2B5EF4-FFF2-40B4-BE49-F238E27FC236}">
                <a16:creationId xmlns:a16="http://schemas.microsoft.com/office/drawing/2014/main" id="{314DFDA3-B7B1-4535-90BD-5065D17D68A3}"/>
              </a:ext>
            </a:extLst>
          </p:cNvPr>
          <p:cNvCxnSpPr>
            <a:cxnSpLocks/>
          </p:cNvCxnSpPr>
          <p:nvPr/>
        </p:nvCxnSpPr>
        <p:spPr>
          <a:xfrm flipV="1">
            <a:off x="5359468" y="3132903"/>
            <a:ext cx="1380699"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E182483D-1D93-464C-BB4F-F1AF81DA717B}"/>
              </a:ext>
            </a:extLst>
          </p:cNvPr>
          <p:cNvGrpSpPr/>
          <p:nvPr/>
        </p:nvGrpSpPr>
        <p:grpSpPr>
          <a:xfrm>
            <a:off x="10927887" y="6235107"/>
            <a:ext cx="827219" cy="226423"/>
            <a:chOff x="287383" y="5503817"/>
            <a:chExt cx="827219" cy="226423"/>
          </a:xfrm>
        </p:grpSpPr>
        <p:sp>
          <p:nvSpPr>
            <p:cNvPr id="28" name="椭圆 27">
              <a:extLst>
                <a:ext uri="{FF2B5EF4-FFF2-40B4-BE49-F238E27FC236}">
                  <a16:creationId xmlns:a16="http://schemas.microsoft.com/office/drawing/2014/main" id="{8DD54FFF-CB82-487A-8F13-CD077EC25097}"/>
                </a:ext>
              </a:extLst>
            </p:cNvPr>
            <p:cNvSpPr/>
            <p:nvPr/>
          </p:nvSpPr>
          <p:spPr>
            <a:xfrm>
              <a:off x="287383" y="5503817"/>
              <a:ext cx="226423" cy="226423"/>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8DD65057-1A2A-4FD9-BB58-69B112F2E78E}"/>
                </a:ext>
              </a:extLst>
            </p:cNvPr>
            <p:cNvSpPr/>
            <p:nvPr/>
          </p:nvSpPr>
          <p:spPr>
            <a:xfrm>
              <a:off x="587781" y="5503817"/>
              <a:ext cx="226423" cy="22642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A7E5A2F-2797-4F4F-8BB5-BEA4842F54F8}"/>
                </a:ext>
              </a:extLst>
            </p:cNvPr>
            <p:cNvSpPr/>
            <p:nvPr/>
          </p:nvSpPr>
          <p:spPr>
            <a:xfrm>
              <a:off x="888179" y="5503817"/>
              <a:ext cx="226423" cy="22642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id="{B533C55B-8FDD-9660-91BC-844CD5ADB004}"/>
              </a:ext>
            </a:extLst>
          </p:cNvPr>
          <p:cNvPicPr>
            <a:picLocks noChangeAspect="1"/>
          </p:cNvPicPr>
          <p:nvPr/>
        </p:nvPicPr>
        <p:blipFill>
          <a:blip r:embed="rId4"/>
          <a:stretch>
            <a:fillRect/>
          </a:stretch>
        </p:blipFill>
        <p:spPr>
          <a:xfrm>
            <a:off x="303263" y="23703"/>
            <a:ext cx="4222027" cy="3611088"/>
          </a:xfrm>
          <a:prstGeom prst="rect">
            <a:avLst/>
          </a:prstGeom>
          <a:effectLst>
            <a:outerShdw blurRad="50800" dist="38100" dir="2700000" algn="tl" rotWithShape="0">
              <a:prstClr val="black">
                <a:alpha val="40000"/>
              </a:prstClr>
            </a:outerShdw>
          </a:effectLst>
        </p:spPr>
      </p:pic>
      <p:pic>
        <p:nvPicPr>
          <p:cNvPr id="5" name="图片 4">
            <a:extLst>
              <a:ext uri="{FF2B5EF4-FFF2-40B4-BE49-F238E27FC236}">
                <a16:creationId xmlns:a16="http://schemas.microsoft.com/office/drawing/2014/main" id="{0F1E8037-6419-96C1-8730-3C281ADD20BE}"/>
              </a:ext>
            </a:extLst>
          </p:cNvPr>
          <p:cNvPicPr>
            <a:picLocks noChangeAspect="1"/>
          </p:cNvPicPr>
          <p:nvPr/>
        </p:nvPicPr>
        <p:blipFill>
          <a:blip r:embed="rId5"/>
          <a:stretch>
            <a:fillRect/>
          </a:stretch>
        </p:blipFill>
        <p:spPr>
          <a:xfrm>
            <a:off x="793220" y="3746699"/>
            <a:ext cx="4163611" cy="2714831"/>
          </a:xfrm>
          <a:prstGeom prst="rect">
            <a:avLst/>
          </a:prstGeom>
          <a:effectLst>
            <a:outerShdw blurRad="50800" dist="38100" dir="2700000" algn="tl" rotWithShape="0">
              <a:prstClr val="black">
                <a:alpha val="40000"/>
              </a:prstClr>
            </a:outerShdw>
          </a:effectLst>
        </p:spPr>
      </p:pic>
      <p:sp>
        <p:nvSpPr>
          <p:cNvPr id="6" name="灯片编号占位符 1">
            <a:extLst>
              <a:ext uri="{FF2B5EF4-FFF2-40B4-BE49-F238E27FC236}">
                <a16:creationId xmlns:a16="http://schemas.microsoft.com/office/drawing/2014/main" id="{17EE019A-AC9E-5FAE-176B-78FFA002A7AE}"/>
              </a:ext>
            </a:extLst>
          </p:cNvPr>
          <p:cNvSpPr txBox="1">
            <a:spLocks/>
          </p:cNvSpPr>
          <p:nvPr/>
        </p:nvSpPr>
        <p:spPr>
          <a:xfrm>
            <a:off x="445727" y="6241350"/>
            <a:ext cx="2407540" cy="365125"/>
          </a:xfrm>
          <a:prstGeom prst="rect">
            <a:avLst/>
          </a:prstGeom>
        </p:spPr>
        <p:txBody>
          <a:bodyPr vert="horz" lIns="91440" tIns="45720" rIns="91440" bIns="45720" rtlCol="0" anchor="ctr"/>
          <a:lstStyle>
            <a:defPPr rtl="0">
              <a:defRPr lang="zh-CN"/>
            </a:defPPr>
            <a:lvl1pPr marL="0" algn="r" defTabSz="914400" rtl="0" eaLnBrk="1" latinLnBrk="0" hangingPunct="1">
              <a:defRPr sz="900" kern="1200">
                <a:solidFill>
                  <a:schemeClr val="accent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t>图片：</a:t>
            </a:r>
            <a:r>
              <a:rPr lang="en-US" altLang="zh-CN" dirty="0"/>
              <a:t>2021</a:t>
            </a:r>
            <a:r>
              <a:rPr lang="zh-CN" altLang="en-US" dirty="0"/>
              <a:t>年本项目 </a:t>
            </a:r>
            <a:r>
              <a:rPr lang="en-US" altLang="zh-CN" dirty="0"/>
              <a:t>-- </a:t>
            </a:r>
            <a:r>
              <a:rPr lang="zh-CN" altLang="en-US" dirty="0"/>
              <a:t>研究报告截图</a:t>
            </a:r>
          </a:p>
        </p:txBody>
      </p:sp>
    </p:spTree>
    <p:extLst>
      <p:ext uri="{BB962C8B-B14F-4D97-AF65-F5344CB8AC3E}">
        <p14:creationId xmlns:p14="http://schemas.microsoft.com/office/powerpoint/2010/main" val="18790892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6185"/>
            <a:ext cx="6537960" cy="6995160"/>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flipH="1">
            <a:off x="3268980" y="-90805"/>
            <a:ext cx="8976204" cy="7039610"/>
            <a:chOff x="704" y="2"/>
            <a:chExt cx="13836" cy="10850"/>
          </a:xfrm>
          <a:solidFill>
            <a:schemeClr val="bg1"/>
          </a:solidFill>
        </p:grpSpPr>
        <p:sp>
          <p:nvSpPr>
            <p:cNvPr id="8" name="矩形 7"/>
            <p:cNvSpPr/>
            <p:nvPr/>
          </p:nvSpPr>
          <p:spPr>
            <a:xfrm>
              <a:off x="704" y="2"/>
              <a:ext cx="10021" cy="10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3500000">
              <a:off x="6864" y="1587"/>
              <a:ext cx="7676" cy="767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简单箭头"/>
          <p:cNvSpPr/>
          <p:nvPr/>
        </p:nvSpPr>
        <p:spPr>
          <a:xfrm>
            <a:off x="700405" y="2717800"/>
            <a:ext cx="1064895" cy="1422400"/>
          </a:xfrm>
          <a:prstGeom prst="chevron">
            <a:avLst>
              <a:gd name="adj" fmla="val 66441"/>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菱形 9"/>
          <p:cNvSpPr/>
          <p:nvPr/>
        </p:nvSpPr>
        <p:spPr>
          <a:xfrm>
            <a:off x="2687320" y="2695575"/>
            <a:ext cx="1467485" cy="1467485"/>
          </a:xfrm>
          <a:prstGeom prst="diamond">
            <a:avLst/>
          </a:prstGeom>
          <a:noFill/>
          <a:ln w="38100">
            <a:solidFill>
              <a:srgbClr val="D4E5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花纹"/>
          <p:cNvSpPr/>
          <p:nvPr/>
        </p:nvSpPr>
        <p:spPr bwMode="auto">
          <a:xfrm>
            <a:off x="2964180" y="2980690"/>
            <a:ext cx="914400" cy="91440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rgbClr val="D4E5D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11"/>
          <p:cNvSpPr txBox="1"/>
          <p:nvPr/>
        </p:nvSpPr>
        <p:spPr>
          <a:xfrm>
            <a:off x="4110671" y="2481898"/>
            <a:ext cx="2427289" cy="1815882"/>
          </a:xfrm>
          <a:prstGeom prst="rect">
            <a:avLst/>
          </a:prstGeom>
          <a:noFill/>
        </p:spPr>
        <p:txBody>
          <a:bodyPr wrap="square" rtlCol="0">
            <a:spAutoFit/>
          </a:bodyPr>
          <a:lstStyle/>
          <a:p>
            <a:r>
              <a:rPr lang="zh-CN" altLang="en-GB" sz="2400" b="1" dirty="0">
                <a:solidFill>
                  <a:schemeClr val="tx1">
                    <a:lumMod val="65000"/>
                    <a:lumOff val="35000"/>
                  </a:schemeClr>
                </a:solidFill>
                <a:latin typeface="微软雅黑" panose="020B0503020204020204" charset="-122"/>
                <a:ea typeface="微软雅黑" panose="020B0503020204020204" charset="-122"/>
                <a:sym typeface="+mn-ea"/>
              </a:rPr>
              <a:t>项目</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收获 </a:t>
            </a:r>
            <a:r>
              <a:rPr lang="en-US" altLang="zh-CN" sz="2400" b="1" dirty="0">
                <a:solidFill>
                  <a:schemeClr val="tx1">
                    <a:lumMod val="65000"/>
                    <a:lumOff val="35000"/>
                  </a:schemeClr>
                </a:solidFill>
                <a:latin typeface="微软雅黑" panose="020B0503020204020204" charset="-122"/>
                <a:ea typeface="微软雅黑" panose="020B0503020204020204" charset="-122"/>
                <a:sym typeface="+mn-ea"/>
              </a:rPr>
              <a:t>3</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 </a:t>
            </a:r>
            <a:endParaRPr lang="en-US" altLang="zh-CN" sz="2400" b="1" dirty="0">
              <a:solidFill>
                <a:schemeClr val="tx1">
                  <a:lumMod val="65000"/>
                  <a:lumOff val="35000"/>
                </a:schemeClr>
              </a:solidFill>
              <a:latin typeface="微软雅黑" panose="020B0503020204020204" charset="-122"/>
              <a:ea typeface="微软雅黑" panose="020B0503020204020204" charset="-122"/>
              <a:sym typeface="+mn-ea"/>
            </a:endParaRPr>
          </a:p>
          <a:p>
            <a:r>
              <a:rPr lang="zh-CN" altLang="en-US" sz="1600" dirty="0">
                <a:solidFill>
                  <a:schemeClr val="tx1">
                    <a:lumMod val="65000"/>
                    <a:lumOff val="35000"/>
                  </a:schemeClr>
                </a:solidFill>
                <a:latin typeface="微软雅黑" panose="020B0503020204020204" charset="-122"/>
                <a:ea typeface="微软雅黑" panose="020B0503020204020204" charset="-122"/>
              </a:rPr>
              <a:t>通过中英两地的企业调研深入理解跨文化管理</a:t>
            </a:r>
            <a:r>
              <a:rPr lang="zh-CN" altLang="en-US" sz="2400" b="1" dirty="0">
                <a:solidFill>
                  <a:schemeClr val="bg1"/>
                </a:solidFill>
                <a:latin typeface="微软雅黑" panose="020B0503020204020204" charset="-122"/>
                <a:ea typeface="微软雅黑" panose="020B0503020204020204" charset="-122"/>
              </a:rPr>
              <a:t>游</a:t>
            </a:r>
            <a:r>
              <a:rPr lang="en-US" altLang="zh-CN" sz="2400" b="1" dirty="0">
                <a:solidFill>
                  <a:schemeClr val="bg1"/>
                </a:solidFill>
                <a:latin typeface="微软雅黑" panose="020B0503020204020204" charset="-122"/>
                <a:ea typeface="微软雅黑" panose="020B0503020204020204" charset="-122"/>
              </a:rPr>
              <a:t>y</a:t>
            </a:r>
            <a:r>
              <a:rPr lang="zh-CN" altLang="en-US" sz="2400" b="1" dirty="0">
                <a:solidFill>
                  <a:schemeClr val="bg1"/>
                </a:solidFill>
                <a:latin typeface="微软雅黑" panose="020B0503020204020204" charset="-122"/>
                <a:ea typeface="微软雅黑" panose="020B0503020204020204" charset="-122"/>
              </a:rPr>
              <a:t>学 班</a:t>
            </a:r>
            <a:endParaRPr lang="en-GB" altLang="zh-CN" sz="2400" b="1" dirty="0">
              <a:solidFill>
                <a:schemeClr val="bg1"/>
              </a:solidFill>
              <a:latin typeface="微软雅黑" panose="020B0503020204020204" charset="-122"/>
              <a:ea typeface="微软雅黑" panose="020B0503020204020204" charset="-122"/>
            </a:endParaRPr>
          </a:p>
          <a:p>
            <a:r>
              <a:rPr lang="zh-CN" altLang="en-US" sz="2400" b="1" dirty="0">
                <a:solidFill>
                  <a:schemeClr val="bg1"/>
                </a:solidFill>
                <a:latin typeface="微软雅黑" panose="020B0503020204020204" charset="-122"/>
                <a:ea typeface="微软雅黑" panose="020B0503020204020204" charset="-122"/>
              </a:rPr>
              <a:t>培训 学术会议</a:t>
            </a:r>
            <a:endParaRPr lang="en-US" altLang="zh-CN" sz="2400" b="1" dirty="0">
              <a:solidFill>
                <a:schemeClr val="bg1"/>
              </a:solidFill>
              <a:latin typeface="微软雅黑" panose="020B0503020204020204" charset="-122"/>
              <a:ea typeface="微软雅黑" panose="020B0503020204020204" charset="-122"/>
            </a:endParaRPr>
          </a:p>
        </p:txBody>
      </p:sp>
      <p:cxnSp>
        <p:nvCxnSpPr>
          <p:cNvPr id="26" name="直接连接符 25">
            <a:extLst>
              <a:ext uri="{FF2B5EF4-FFF2-40B4-BE49-F238E27FC236}">
                <a16:creationId xmlns:a16="http://schemas.microsoft.com/office/drawing/2014/main" id="{314DFDA3-B7B1-4535-90BD-5065D17D68A3}"/>
              </a:ext>
            </a:extLst>
          </p:cNvPr>
          <p:cNvCxnSpPr>
            <a:cxnSpLocks/>
          </p:cNvCxnSpPr>
          <p:nvPr/>
        </p:nvCxnSpPr>
        <p:spPr>
          <a:xfrm flipV="1">
            <a:off x="4198875" y="2880676"/>
            <a:ext cx="1241193"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E182483D-1D93-464C-BB4F-F1AF81DA717B}"/>
              </a:ext>
            </a:extLst>
          </p:cNvPr>
          <p:cNvGrpSpPr/>
          <p:nvPr/>
        </p:nvGrpSpPr>
        <p:grpSpPr>
          <a:xfrm>
            <a:off x="10927887" y="6235107"/>
            <a:ext cx="827219" cy="226423"/>
            <a:chOff x="287383" y="5503817"/>
            <a:chExt cx="827219" cy="226423"/>
          </a:xfrm>
        </p:grpSpPr>
        <p:sp>
          <p:nvSpPr>
            <p:cNvPr id="28" name="椭圆 27">
              <a:extLst>
                <a:ext uri="{FF2B5EF4-FFF2-40B4-BE49-F238E27FC236}">
                  <a16:creationId xmlns:a16="http://schemas.microsoft.com/office/drawing/2014/main" id="{8DD54FFF-CB82-487A-8F13-CD077EC25097}"/>
                </a:ext>
              </a:extLst>
            </p:cNvPr>
            <p:cNvSpPr/>
            <p:nvPr/>
          </p:nvSpPr>
          <p:spPr>
            <a:xfrm>
              <a:off x="287383" y="5503817"/>
              <a:ext cx="226423" cy="226423"/>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8DD65057-1A2A-4FD9-BB58-69B112F2E78E}"/>
                </a:ext>
              </a:extLst>
            </p:cNvPr>
            <p:cNvSpPr/>
            <p:nvPr/>
          </p:nvSpPr>
          <p:spPr>
            <a:xfrm>
              <a:off x="587781" y="5503817"/>
              <a:ext cx="226423" cy="22642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A7E5A2F-2797-4F4F-8BB5-BEA4842F54F8}"/>
                </a:ext>
              </a:extLst>
            </p:cNvPr>
            <p:cNvSpPr/>
            <p:nvPr/>
          </p:nvSpPr>
          <p:spPr>
            <a:xfrm>
              <a:off x="888179" y="5503817"/>
              <a:ext cx="226423" cy="22642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id="{19271E83-3DE6-1393-35F1-2440F6DBDA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06328" y="1895679"/>
            <a:ext cx="5242984" cy="2891974"/>
          </a:xfrm>
          <a:prstGeom prst="rect">
            <a:avLst/>
          </a:prstGeom>
        </p:spPr>
      </p:pic>
    </p:spTree>
    <p:extLst>
      <p:ext uri="{BB962C8B-B14F-4D97-AF65-F5344CB8AC3E}">
        <p14:creationId xmlns:p14="http://schemas.microsoft.com/office/powerpoint/2010/main" val="270754768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468" y="-950"/>
            <a:ext cx="6537960" cy="6858001"/>
          </a:xfrm>
          <a:prstGeom prst="rect">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10800000" flipH="1">
            <a:off x="0" y="0"/>
            <a:ext cx="9423848" cy="6811227"/>
            <a:chOff x="-625" y="375"/>
            <a:chExt cx="14526" cy="10776"/>
          </a:xfrm>
          <a:solidFill>
            <a:schemeClr val="bg1"/>
          </a:solidFill>
        </p:grpSpPr>
        <p:sp>
          <p:nvSpPr>
            <p:cNvPr id="8" name="矩形 7"/>
            <p:cNvSpPr/>
            <p:nvPr/>
          </p:nvSpPr>
          <p:spPr>
            <a:xfrm>
              <a:off x="-625" y="375"/>
              <a:ext cx="10790" cy="10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3500000">
              <a:off x="6276" y="1995"/>
              <a:ext cx="7715" cy="753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简单箭头"/>
          <p:cNvSpPr/>
          <p:nvPr/>
        </p:nvSpPr>
        <p:spPr>
          <a:xfrm rot="10800000">
            <a:off x="10792339" y="2663166"/>
            <a:ext cx="1004451" cy="1530401"/>
          </a:xfrm>
          <a:prstGeom prst="chevron">
            <a:avLst>
              <a:gd name="adj" fmla="val 66441"/>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菱形 9"/>
          <p:cNvSpPr/>
          <p:nvPr/>
        </p:nvSpPr>
        <p:spPr>
          <a:xfrm>
            <a:off x="8083747" y="2742062"/>
            <a:ext cx="1467485" cy="1467485"/>
          </a:xfrm>
          <a:prstGeom prst="diamond">
            <a:avLst/>
          </a:prstGeom>
          <a:noFill/>
          <a:ln w="38100">
            <a:solidFill>
              <a:srgbClr val="D4E5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花纹"/>
          <p:cNvSpPr/>
          <p:nvPr/>
        </p:nvSpPr>
        <p:spPr bwMode="auto">
          <a:xfrm>
            <a:off x="8402574" y="3018603"/>
            <a:ext cx="914400" cy="91440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rgbClr val="D4E5D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11"/>
          <p:cNvSpPr txBox="1"/>
          <p:nvPr/>
        </p:nvSpPr>
        <p:spPr>
          <a:xfrm>
            <a:off x="5146787" y="2742062"/>
            <a:ext cx="3101577" cy="1938992"/>
          </a:xfrm>
          <a:prstGeom prst="rect">
            <a:avLst/>
          </a:prstGeom>
          <a:noFill/>
        </p:spPr>
        <p:txBody>
          <a:bodyPr wrap="square" rtlCol="0">
            <a:spAutoFit/>
          </a:bodyPr>
          <a:lstStyle/>
          <a:p>
            <a:r>
              <a:rPr lang="zh-CN" altLang="en-GB" sz="2400" b="1" dirty="0">
                <a:solidFill>
                  <a:schemeClr val="tx1">
                    <a:lumMod val="65000"/>
                    <a:lumOff val="35000"/>
                  </a:schemeClr>
                </a:solidFill>
                <a:latin typeface="微软雅黑" panose="020B0503020204020204" charset="-122"/>
                <a:ea typeface="微软雅黑" panose="020B0503020204020204" charset="-122"/>
                <a:sym typeface="+mn-ea"/>
              </a:rPr>
              <a:t>项目</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收获 </a:t>
            </a:r>
            <a:r>
              <a:rPr lang="en-US" altLang="zh-CN" sz="2400" b="1" dirty="0">
                <a:solidFill>
                  <a:schemeClr val="tx1">
                    <a:lumMod val="65000"/>
                    <a:lumOff val="35000"/>
                  </a:schemeClr>
                </a:solidFill>
                <a:latin typeface="微软雅黑" panose="020B0503020204020204" charset="-122"/>
                <a:ea typeface="微软雅黑" panose="020B0503020204020204" charset="-122"/>
                <a:sym typeface="+mn-ea"/>
              </a:rPr>
              <a:t>4</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 </a:t>
            </a:r>
            <a:endParaRPr lang="en-US" altLang="zh-CN" sz="2400" b="1" dirty="0">
              <a:solidFill>
                <a:schemeClr val="tx1">
                  <a:lumMod val="65000"/>
                  <a:lumOff val="35000"/>
                </a:schemeClr>
              </a:solidFill>
              <a:latin typeface="微软雅黑" panose="020B0503020204020204" charset="-122"/>
              <a:ea typeface="微软雅黑" panose="020B0503020204020204" charset="-122"/>
              <a:sym typeface="+mn-ea"/>
            </a:endParaRPr>
          </a:p>
          <a:p>
            <a:r>
              <a:rPr lang="zh-CN" altLang="en-US" sz="1600" dirty="0">
                <a:solidFill>
                  <a:schemeClr val="tx1">
                    <a:lumMod val="65000"/>
                    <a:lumOff val="35000"/>
                  </a:schemeClr>
                </a:solidFill>
                <a:latin typeface="微软雅黑" panose="020B0503020204020204" charset="-122"/>
                <a:ea typeface="微软雅黑" panose="020B0503020204020204" charset="-122"/>
              </a:rPr>
              <a:t>获得剑桥大学</a:t>
            </a:r>
            <a:r>
              <a:rPr lang="en-US" altLang="zh-CN" sz="1600" dirty="0">
                <a:solidFill>
                  <a:schemeClr val="tx1">
                    <a:lumMod val="65000"/>
                    <a:lumOff val="35000"/>
                  </a:schemeClr>
                </a:solidFill>
                <a:latin typeface="微软雅黑" panose="020B0503020204020204" charset="-122"/>
                <a:ea typeface="微软雅黑" panose="020B0503020204020204" charset="-122"/>
              </a:rPr>
              <a:t>Fitzwilliam</a:t>
            </a:r>
            <a:r>
              <a:rPr lang="zh-CN" altLang="en-US" sz="1600" dirty="0">
                <a:solidFill>
                  <a:schemeClr val="tx1">
                    <a:lumMod val="65000"/>
                    <a:lumOff val="35000"/>
                  </a:schemeClr>
                </a:solidFill>
                <a:latin typeface="微软雅黑" panose="020B0503020204020204" charset="-122"/>
                <a:ea typeface="微软雅黑" panose="020B0503020204020204" charset="-122"/>
              </a:rPr>
              <a:t>学院签发的结业证书，实质性提高未来阶段升学前景和名校录取几率</a:t>
            </a:r>
            <a:r>
              <a:rPr lang="zh-CN" altLang="en-US" sz="2400" b="1" dirty="0">
                <a:solidFill>
                  <a:schemeClr val="bg1"/>
                </a:solidFill>
                <a:latin typeface="微软雅黑" panose="020B0503020204020204" charset="-122"/>
                <a:ea typeface="微软雅黑" panose="020B0503020204020204" charset="-122"/>
              </a:rPr>
              <a:t>游</a:t>
            </a:r>
            <a:r>
              <a:rPr lang="en-US" altLang="zh-CN" sz="2400" b="1" dirty="0">
                <a:solidFill>
                  <a:schemeClr val="bg1"/>
                </a:solidFill>
                <a:latin typeface="微软雅黑" panose="020B0503020204020204" charset="-122"/>
                <a:ea typeface="微软雅黑" panose="020B0503020204020204" charset="-122"/>
              </a:rPr>
              <a:t>y</a:t>
            </a:r>
            <a:r>
              <a:rPr lang="zh-CN" altLang="en-US" sz="2400" b="1" dirty="0">
                <a:solidFill>
                  <a:schemeClr val="bg1"/>
                </a:solidFill>
                <a:latin typeface="微软雅黑" panose="020B0503020204020204" charset="-122"/>
                <a:ea typeface="微软雅黑" panose="020B0503020204020204" charset="-122"/>
              </a:rPr>
              <a:t>学 班</a:t>
            </a:r>
            <a:endParaRPr lang="en-GB" altLang="zh-CN" sz="2400" b="1" dirty="0">
              <a:solidFill>
                <a:schemeClr val="bg1"/>
              </a:solidFill>
              <a:latin typeface="微软雅黑" panose="020B0503020204020204" charset="-122"/>
              <a:ea typeface="微软雅黑" panose="020B0503020204020204" charset="-122"/>
            </a:endParaRPr>
          </a:p>
          <a:p>
            <a:r>
              <a:rPr lang="zh-CN" altLang="en-US" sz="2400" b="1" dirty="0">
                <a:solidFill>
                  <a:schemeClr val="bg1"/>
                </a:solidFill>
                <a:latin typeface="微软雅黑" panose="020B0503020204020204" charset="-122"/>
                <a:ea typeface="微软雅黑" panose="020B0503020204020204" charset="-122"/>
              </a:rPr>
              <a:t>培训 学术会议</a:t>
            </a:r>
            <a:endParaRPr lang="en-US" altLang="zh-CN" sz="2400" b="1" dirty="0">
              <a:solidFill>
                <a:schemeClr val="bg1"/>
              </a:solidFill>
              <a:latin typeface="微软雅黑" panose="020B0503020204020204" charset="-122"/>
              <a:ea typeface="微软雅黑" panose="020B0503020204020204" charset="-122"/>
            </a:endParaRPr>
          </a:p>
        </p:txBody>
      </p:sp>
      <p:cxnSp>
        <p:nvCxnSpPr>
          <p:cNvPr id="26" name="直接连接符 25">
            <a:extLst>
              <a:ext uri="{FF2B5EF4-FFF2-40B4-BE49-F238E27FC236}">
                <a16:creationId xmlns:a16="http://schemas.microsoft.com/office/drawing/2014/main" id="{314DFDA3-B7B1-4535-90BD-5065D17D68A3}"/>
              </a:ext>
            </a:extLst>
          </p:cNvPr>
          <p:cNvCxnSpPr>
            <a:cxnSpLocks/>
          </p:cNvCxnSpPr>
          <p:nvPr/>
        </p:nvCxnSpPr>
        <p:spPr>
          <a:xfrm flipV="1">
            <a:off x="5359468" y="3132903"/>
            <a:ext cx="1380699"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E182483D-1D93-464C-BB4F-F1AF81DA717B}"/>
              </a:ext>
            </a:extLst>
          </p:cNvPr>
          <p:cNvGrpSpPr/>
          <p:nvPr/>
        </p:nvGrpSpPr>
        <p:grpSpPr>
          <a:xfrm>
            <a:off x="10927887" y="6235107"/>
            <a:ext cx="827219" cy="226423"/>
            <a:chOff x="287383" y="5503817"/>
            <a:chExt cx="827219" cy="226423"/>
          </a:xfrm>
        </p:grpSpPr>
        <p:sp>
          <p:nvSpPr>
            <p:cNvPr id="28" name="椭圆 27">
              <a:extLst>
                <a:ext uri="{FF2B5EF4-FFF2-40B4-BE49-F238E27FC236}">
                  <a16:creationId xmlns:a16="http://schemas.microsoft.com/office/drawing/2014/main" id="{8DD54FFF-CB82-487A-8F13-CD077EC25097}"/>
                </a:ext>
              </a:extLst>
            </p:cNvPr>
            <p:cNvSpPr/>
            <p:nvPr/>
          </p:nvSpPr>
          <p:spPr>
            <a:xfrm>
              <a:off x="287383" y="5503817"/>
              <a:ext cx="226423" cy="226423"/>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8DD65057-1A2A-4FD9-BB58-69B112F2E78E}"/>
                </a:ext>
              </a:extLst>
            </p:cNvPr>
            <p:cNvSpPr/>
            <p:nvPr/>
          </p:nvSpPr>
          <p:spPr>
            <a:xfrm>
              <a:off x="587781" y="5503817"/>
              <a:ext cx="226423" cy="22642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A7E5A2F-2797-4F4F-8BB5-BEA4842F54F8}"/>
                </a:ext>
              </a:extLst>
            </p:cNvPr>
            <p:cNvSpPr/>
            <p:nvPr/>
          </p:nvSpPr>
          <p:spPr>
            <a:xfrm>
              <a:off x="888179" y="5503817"/>
              <a:ext cx="226423" cy="22642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id="{2FDDB9A8-3D7B-93FC-1D89-29E525F9D6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4572" y="845819"/>
            <a:ext cx="4884571" cy="5189221"/>
          </a:xfrm>
          <a:prstGeom prst="rect">
            <a:avLst/>
          </a:prstGeom>
          <a:scene3d>
            <a:camera prst="orthographicFront"/>
            <a:lightRig rig="threePt" dir="t"/>
          </a:scene3d>
          <a:sp3d>
            <a:bevelT w="165100" prst="coolSlant"/>
          </a:sp3d>
        </p:spPr>
      </p:pic>
    </p:spTree>
    <p:extLst>
      <p:ext uri="{BB962C8B-B14F-4D97-AF65-F5344CB8AC3E}">
        <p14:creationId xmlns:p14="http://schemas.microsoft.com/office/powerpoint/2010/main" val="91975543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998" y="930561"/>
            <a:ext cx="11726287" cy="5570756"/>
          </a:xfrm>
          <a:prstGeom prst="rect">
            <a:avLst/>
          </a:prstGeom>
          <a:noFill/>
        </p:spPr>
        <p:txBody>
          <a:bodyPr wrap="none" rtlCol="0">
            <a:spAutoFit/>
          </a:bodyPr>
          <a:lstStyle/>
          <a:p>
            <a:r>
              <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rPr>
              <a:t>招生信息</a:t>
            </a:r>
            <a:endParaRPr lang="en-US" altLang="zh-CN" sz="2400" b="1"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endParaRPr>
          </a:p>
          <a:p>
            <a:endParaRPr lang="en-US" altLang="zh-CN" sz="2400"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endParaRPr>
          </a:p>
          <a:p>
            <a:r>
              <a:rPr kumimoji="1" lang="zh-CN" altLang="en-US" b="1" dirty="0"/>
              <a:t>夏令营时间</a:t>
            </a:r>
            <a:r>
              <a:rPr kumimoji="1" lang="zh-CN" altLang="en-US" dirty="0"/>
              <a:t>：</a:t>
            </a:r>
            <a:r>
              <a:rPr kumimoji="1" lang="en-US" altLang="zh-CN" dirty="0"/>
              <a:t>7</a:t>
            </a:r>
            <a:r>
              <a:rPr kumimoji="1" lang="zh-CN" altLang="en-US" dirty="0"/>
              <a:t>月</a:t>
            </a:r>
            <a:r>
              <a:rPr kumimoji="1" lang="en-US" altLang="zh-CN" dirty="0"/>
              <a:t>16</a:t>
            </a:r>
            <a:r>
              <a:rPr kumimoji="1" lang="zh-CN" altLang="en-US" dirty="0"/>
              <a:t>日至</a:t>
            </a:r>
            <a:r>
              <a:rPr kumimoji="1" lang="en-US" altLang="zh-CN" dirty="0"/>
              <a:t>7</a:t>
            </a:r>
            <a:r>
              <a:rPr kumimoji="1" lang="zh-CN" altLang="en-US" dirty="0"/>
              <a:t>月</a:t>
            </a:r>
            <a:r>
              <a:rPr kumimoji="1" lang="en-US" altLang="zh-CN" dirty="0"/>
              <a:t>29</a:t>
            </a:r>
            <a:r>
              <a:rPr kumimoji="1" lang="zh-CN" altLang="en-US" dirty="0"/>
              <a:t>日</a:t>
            </a:r>
            <a:endParaRPr kumimoji="1" lang="en-US" altLang="zh-CN"/>
          </a:p>
          <a:p>
            <a:r>
              <a:rPr kumimoji="1" lang="zh-CN" altLang="en-US" b="1"/>
              <a:t>夏令</a:t>
            </a:r>
            <a:r>
              <a:rPr kumimoji="1" lang="zh-CN" altLang="en-US" b="1" dirty="0"/>
              <a:t>营地点</a:t>
            </a:r>
            <a:r>
              <a:rPr kumimoji="1" lang="zh-CN" altLang="en-US" dirty="0"/>
              <a:t>：英国剑桥大学 </a:t>
            </a:r>
            <a:r>
              <a:rPr kumimoji="1" lang="en-US" altLang="zh-CN" dirty="0"/>
              <a:t>Fitzwilliam</a:t>
            </a:r>
            <a:r>
              <a:rPr kumimoji="1" lang="zh-CN" altLang="en-US" dirty="0"/>
              <a:t> 学院</a:t>
            </a:r>
            <a:endParaRPr kumimoji="1" lang="en-US" altLang="zh-CN" dirty="0"/>
          </a:p>
          <a:p>
            <a:pPr algn="just" defTabSz="266700" eaLnBrk="0">
              <a:lnSpc>
                <a:spcPts val="1800"/>
              </a:lnSpc>
            </a:pPr>
            <a:r>
              <a:rPr kumimoji="1" lang="zh-CN" altLang="en-US" b="1" dirty="0"/>
              <a:t>招生人数</a:t>
            </a:r>
            <a:r>
              <a:rPr kumimoji="1" lang="zh-CN" altLang="en-US" dirty="0"/>
              <a:t>：</a:t>
            </a:r>
            <a:r>
              <a:rPr kumimoji="1" lang="en-US" altLang="zh-CN" dirty="0"/>
              <a:t>25</a:t>
            </a:r>
            <a:r>
              <a:rPr kumimoji="1" lang="zh-CN" altLang="en-US" dirty="0"/>
              <a:t>人以上</a:t>
            </a:r>
            <a:endParaRPr kumimoji="1" lang="en-US" altLang="zh-CN" dirty="0"/>
          </a:p>
          <a:p>
            <a:pPr algn="just" defTabSz="266700" eaLnBrk="0">
              <a:lnSpc>
                <a:spcPts val="1800"/>
              </a:lnSpc>
            </a:pPr>
            <a:r>
              <a:rPr kumimoji="1" lang="zh-CN" altLang="en-US" b="1" dirty="0"/>
              <a:t>夏令营费用</a:t>
            </a:r>
            <a:r>
              <a:rPr kumimoji="1" lang="zh-CN" altLang="en-US" dirty="0"/>
              <a:t>：</a:t>
            </a:r>
            <a:r>
              <a:rPr kumimoji="1" lang="en-US" altLang="zh-CN" dirty="0"/>
              <a:t>3550</a:t>
            </a:r>
            <a:r>
              <a:rPr kumimoji="1" lang="zh-CN" altLang="en-US" dirty="0"/>
              <a:t>英镑</a:t>
            </a:r>
            <a:endParaRPr kumimoji="1" lang="en-US" altLang="zh-CN" dirty="0"/>
          </a:p>
          <a:p>
            <a:pPr algn="just" defTabSz="266700" eaLnBrk="0">
              <a:lnSpc>
                <a:spcPts val="1800"/>
              </a:lnSpc>
            </a:pPr>
            <a:r>
              <a:rPr kumimoji="1" lang="zh-CN" altLang="en-US" b="1" dirty="0"/>
              <a:t>报名截止日期</a:t>
            </a:r>
            <a:r>
              <a:rPr kumimoji="1" lang="zh-CN" altLang="en-US" dirty="0"/>
              <a:t>：</a:t>
            </a:r>
            <a:r>
              <a:rPr kumimoji="1" lang="en-US" altLang="zh-CN" dirty="0"/>
              <a:t>3</a:t>
            </a:r>
            <a:r>
              <a:rPr kumimoji="1" lang="zh-CN" altLang="en-US" dirty="0"/>
              <a:t>月</a:t>
            </a:r>
            <a:r>
              <a:rPr kumimoji="1" lang="en-US" altLang="zh-CN" dirty="0"/>
              <a:t>10</a:t>
            </a:r>
            <a:r>
              <a:rPr kumimoji="1" lang="zh-CN" altLang="en-US" dirty="0"/>
              <a:t>日</a:t>
            </a:r>
            <a:endParaRPr kumimoji="1" lang="en-US" altLang="zh-CN" dirty="0"/>
          </a:p>
          <a:p>
            <a:pPr algn="just" defTabSz="266700" eaLnBrk="0">
              <a:lnSpc>
                <a:spcPts val="1800"/>
              </a:lnSpc>
            </a:pPr>
            <a:endParaRPr lang="en-US" altLang="ko-KR" b="1" dirty="0">
              <a:latin typeface="微软雅黑" charset="0"/>
              <a:ea typeface="微软雅黑" charset="0"/>
            </a:endParaRPr>
          </a:p>
          <a:p>
            <a:pPr algn="just" defTabSz="266700" eaLnBrk="0">
              <a:lnSpc>
                <a:spcPts val="1800"/>
              </a:lnSpc>
            </a:pPr>
            <a:r>
              <a:rPr lang="en-US" altLang="ko-KR" b="1" dirty="0">
                <a:latin typeface="微软雅黑" charset="0"/>
                <a:ea typeface="微软雅黑" charset="0"/>
              </a:rPr>
              <a:t>具体</a:t>
            </a:r>
            <a:r>
              <a:rPr lang="zh-CN" altLang="en-US" b="1" dirty="0">
                <a:latin typeface="微软雅黑" charset="0"/>
                <a:ea typeface="微软雅黑" charset="0"/>
              </a:rPr>
              <a:t>课程安排和</a:t>
            </a:r>
            <a:r>
              <a:rPr lang="en-US" altLang="ko-KR" b="1" dirty="0">
                <a:latin typeface="微软雅黑" charset="0"/>
                <a:ea typeface="微软雅黑" charset="0"/>
              </a:rPr>
              <a:t>行程在不减少项目的前提下</a:t>
            </a:r>
            <a:r>
              <a:rPr lang="zh-CN" altLang="en-US" b="1" dirty="0">
                <a:latin typeface="微软雅黑" charset="0"/>
                <a:ea typeface="微软雅黑" charset="0"/>
              </a:rPr>
              <a:t>，</a:t>
            </a:r>
            <a:r>
              <a:rPr lang="en-US" altLang="ko-KR" b="1" dirty="0">
                <a:latin typeface="微软雅黑" charset="0"/>
                <a:ea typeface="微软雅黑" charset="0"/>
              </a:rPr>
              <a:t>可能需根据</a:t>
            </a:r>
            <a:r>
              <a:rPr lang="zh-CN" altLang="en-US" b="1" dirty="0">
                <a:latin typeface="微软雅黑" charset="0"/>
                <a:ea typeface="微软雅黑" charset="0"/>
              </a:rPr>
              <a:t>授课老师、</a:t>
            </a:r>
            <a:r>
              <a:rPr lang="en-US" altLang="ko-KR" b="1" dirty="0">
                <a:latin typeface="微软雅黑" charset="0"/>
                <a:ea typeface="微软雅黑" charset="0"/>
              </a:rPr>
              <a:t>航班</a:t>
            </a:r>
            <a:r>
              <a:rPr lang="zh-CN" altLang="en-US" b="1" dirty="0">
                <a:latin typeface="微软雅黑" charset="0"/>
                <a:ea typeface="微软雅黑" charset="0"/>
              </a:rPr>
              <a:t>、</a:t>
            </a:r>
            <a:r>
              <a:rPr lang="en-US" altLang="ko-KR" b="1" dirty="0">
                <a:latin typeface="微软雅黑" charset="0"/>
                <a:ea typeface="微软雅黑" charset="0"/>
              </a:rPr>
              <a:t>天气</a:t>
            </a:r>
            <a:r>
              <a:rPr lang="zh-CN" altLang="en-US" b="1" dirty="0">
                <a:latin typeface="微软雅黑" charset="0"/>
                <a:ea typeface="微软雅黑" charset="0"/>
              </a:rPr>
              <a:t>、</a:t>
            </a:r>
            <a:r>
              <a:rPr lang="en-US" altLang="ko-KR" b="1" dirty="0">
                <a:latin typeface="微软雅黑" charset="0"/>
                <a:ea typeface="微软雅黑" charset="0"/>
              </a:rPr>
              <a:t>活动场所临时开闭等情况变更。</a:t>
            </a:r>
            <a:endParaRPr lang="ko-KR" altLang="en-US" b="1" dirty="0">
              <a:latin typeface="微软雅黑" charset="0"/>
              <a:ea typeface="微软雅黑" charset="0"/>
            </a:endParaRPr>
          </a:p>
          <a:p>
            <a:pPr algn="just" defTabSz="266700" eaLnBrk="0">
              <a:lnSpc>
                <a:spcPts val="1800"/>
              </a:lnSpc>
            </a:pPr>
            <a:endParaRPr lang="en-US" altLang="ko-KR" b="1" dirty="0">
              <a:latin typeface="微软雅黑" charset="0"/>
              <a:ea typeface="微软雅黑" charset="0"/>
            </a:endParaRPr>
          </a:p>
          <a:p>
            <a:r>
              <a:rPr lang="zh-CN" altLang="en-US" sz="1400" b="1" dirty="0"/>
              <a:t>费用包括</a:t>
            </a:r>
            <a:r>
              <a:rPr lang="en-US" altLang="zh-CN" sz="1400" b="1" dirty="0"/>
              <a:t>                         </a:t>
            </a:r>
          </a:p>
          <a:p>
            <a:r>
              <a:rPr lang="en-US" altLang="zh-CN" sz="1400" dirty="0"/>
              <a:t>✔ </a:t>
            </a:r>
            <a:r>
              <a:rPr lang="zh-CN" altLang="en-US" sz="1400" dirty="0"/>
              <a:t>交通费：英国境内活动的内陆交通费等。</a:t>
            </a:r>
            <a:endParaRPr lang="en-US" altLang="zh-CN" sz="1400" dirty="0"/>
          </a:p>
          <a:p>
            <a:r>
              <a:rPr lang="en-US" altLang="zh-CN" sz="1400" dirty="0"/>
              <a:t>✔ </a:t>
            </a:r>
            <a:r>
              <a:rPr lang="zh-CN" altLang="en-US" sz="1400" dirty="0"/>
              <a:t>课程费：报名注册费、有关学习的课程费用及所需资料费。</a:t>
            </a:r>
            <a:endParaRPr lang="en-US" altLang="zh-CN" sz="1400" dirty="0"/>
          </a:p>
          <a:p>
            <a:r>
              <a:rPr lang="en-US" altLang="zh-CN" sz="1400" dirty="0"/>
              <a:t>✔ </a:t>
            </a:r>
            <a:r>
              <a:rPr lang="zh-CN" altLang="en-US" sz="1400" dirty="0"/>
              <a:t>生活费：在境外海外活动期间的提供的住宿、一日三餐费用。</a:t>
            </a:r>
            <a:endParaRPr lang="en-US" altLang="zh-CN" sz="1400" dirty="0"/>
          </a:p>
          <a:p>
            <a:r>
              <a:rPr lang="en-US" altLang="zh-CN" sz="1400" dirty="0"/>
              <a:t>✔ </a:t>
            </a:r>
            <a:r>
              <a:rPr lang="zh-CN" altLang="en-US" sz="1400" dirty="0"/>
              <a:t>活动费：行程安排内所列参观、旅游景点的费用等。</a:t>
            </a:r>
            <a:endParaRPr lang="en-US" altLang="zh-CN" sz="1400" dirty="0"/>
          </a:p>
          <a:p>
            <a:r>
              <a:rPr lang="en-US" altLang="zh-CN" sz="1400" b="1" dirty="0"/>
              <a:t> </a:t>
            </a:r>
          </a:p>
          <a:p>
            <a:r>
              <a:rPr lang="zh-CN" altLang="en-US" sz="1400" b="1" dirty="0"/>
              <a:t>费用不包括</a:t>
            </a:r>
            <a:r>
              <a:rPr lang="en-US" altLang="zh-CN" sz="1400" b="1" dirty="0"/>
              <a:t>                          </a:t>
            </a:r>
          </a:p>
          <a:p>
            <a:r>
              <a:rPr lang="en-US" altLang="zh-CN" sz="1400" dirty="0"/>
              <a:t>*</a:t>
            </a:r>
            <a:r>
              <a:rPr lang="zh-CN" altLang="en-US" sz="1400" dirty="0"/>
              <a:t>护照和签证费用</a:t>
            </a:r>
            <a:endParaRPr lang="en-US" altLang="zh-CN" sz="1400" dirty="0"/>
          </a:p>
          <a:p>
            <a:r>
              <a:rPr lang="en-US" altLang="zh-CN" sz="1400" dirty="0"/>
              <a:t>*</a:t>
            </a:r>
            <a:r>
              <a:rPr lang="zh-CN" altLang="en-US" sz="1400" dirty="0"/>
              <a:t>国际往返机票及国内交通费用</a:t>
            </a:r>
            <a:endParaRPr lang="en-US" altLang="zh-CN" sz="1400" dirty="0"/>
          </a:p>
          <a:p>
            <a:r>
              <a:rPr lang="en-US" altLang="zh-CN" sz="1400" dirty="0"/>
              <a:t>*</a:t>
            </a:r>
            <a:r>
              <a:rPr lang="zh-CN" altLang="en-US" sz="1400" dirty="0"/>
              <a:t>学生的个人额外支出</a:t>
            </a:r>
            <a:r>
              <a:rPr lang="en-US" altLang="zh-CN" sz="1400" b="1" dirty="0"/>
              <a:t> </a:t>
            </a:r>
            <a:r>
              <a:rPr lang="zh-CN" altLang="en-US" sz="1400" b="1" dirty="0"/>
              <a:t>，</a:t>
            </a:r>
            <a:r>
              <a:rPr lang="zh-CN" altLang="en-US" sz="1400" dirty="0"/>
              <a:t>比如一日三餐以外英式下午茶或酒吧的费用</a:t>
            </a:r>
            <a:endParaRPr lang="en-US" altLang="zh-CN" sz="1400" dirty="0"/>
          </a:p>
          <a:p>
            <a:r>
              <a:rPr lang="en-US" altLang="zh-CN" sz="1400" dirty="0"/>
              <a:t>*</a:t>
            </a:r>
            <a:r>
              <a:rPr lang="zh-CN" altLang="en-US" sz="1400" dirty="0"/>
              <a:t>保险费：在英国活动期间的人身意外伤害险。</a:t>
            </a:r>
            <a:endParaRPr lang="en-US" altLang="zh-CN" sz="1400" dirty="0"/>
          </a:p>
          <a:p>
            <a:endParaRPr lang="en-US" altLang="zh-CN" sz="1400" dirty="0"/>
          </a:p>
          <a:p>
            <a:endParaRPr lang="en-US" altLang="zh-CN" sz="1400" b="1" dirty="0"/>
          </a:p>
        </p:txBody>
      </p:sp>
    </p:spTree>
    <p:extLst>
      <p:ext uri="{BB962C8B-B14F-4D97-AF65-F5344CB8AC3E}">
        <p14:creationId xmlns:p14="http://schemas.microsoft.com/office/powerpoint/2010/main" val="35467769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6185"/>
            <a:ext cx="6537960" cy="6995160"/>
          </a:xfrm>
          <a:prstGeom prst="rect">
            <a:avLst/>
          </a:prstGeom>
          <a:blipFill>
            <a:blip r:embed="rId3">
              <a:alphaModFix amt="29000"/>
            </a:blip>
            <a:stretch>
              <a:fillRect/>
            </a:stretch>
          </a:blipFill>
          <a:ln>
            <a:noFill/>
          </a:ln>
          <a:effectLst>
            <a:outerShdw blurRad="622300" dist="609600" dir="5400000" sx="103000" sy="103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3">
                  <a:alphaModFix amt="56000"/>
                </a:blip>
                <a:srcRect/>
                <a:stretch>
                  <a:fillRect/>
                </a:stretch>
              </a:blipFill>
            </a:endParaRPr>
          </a:p>
        </p:txBody>
      </p:sp>
      <p:grpSp>
        <p:nvGrpSpPr>
          <p:cNvPr id="7" name="组合 6"/>
          <p:cNvGrpSpPr/>
          <p:nvPr/>
        </p:nvGrpSpPr>
        <p:grpSpPr>
          <a:xfrm flipH="1">
            <a:off x="3476206" y="-46185"/>
            <a:ext cx="8716052" cy="6887788"/>
            <a:chOff x="1043" y="2"/>
            <a:chExt cx="13435" cy="10616"/>
          </a:xfrm>
          <a:solidFill>
            <a:schemeClr val="bg1"/>
          </a:solidFill>
        </p:grpSpPr>
        <p:sp>
          <p:nvSpPr>
            <p:cNvPr id="8" name="矩形 7"/>
            <p:cNvSpPr/>
            <p:nvPr/>
          </p:nvSpPr>
          <p:spPr>
            <a:xfrm>
              <a:off x="1043" y="2"/>
              <a:ext cx="9682" cy="106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3500000">
              <a:off x="6971" y="1510"/>
              <a:ext cx="7507" cy="7507"/>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简单箭头"/>
          <p:cNvSpPr/>
          <p:nvPr/>
        </p:nvSpPr>
        <p:spPr>
          <a:xfrm>
            <a:off x="700406" y="2717799"/>
            <a:ext cx="1357274" cy="1445261"/>
          </a:xfrm>
          <a:prstGeom prst="chevron">
            <a:avLst>
              <a:gd name="adj" fmla="val 6644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菱形 9"/>
          <p:cNvSpPr/>
          <p:nvPr/>
        </p:nvSpPr>
        <p:spPr>
          <a:xfrm>
            <a:off x="2687320" y="2717799"/>
            <a:ext cx="1467485" cy="1445261"/>
          </a:xfrm>
          <a:prstGeom prst="diamond">
            <a:avLst/>
          </a:prstGeom>
          <a:noFill/>
          <a:ln w="38100">
            <a:solidFill>
              <a:srgbClr val="D4E5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花纹"/>
          <p:cNvSpPr/>
          <p:nvPr/>
        </p:nvSpPr>
        <p:spPr bwMode="auto">
          <a:xfrm>
            <a:off x="2963862" y="2953181"/>
            <a:ext cx="914400" cy="91440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rgbClr val="D4E5D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文本框 11"/>
          <p:cNvSpPr txBox="1"/>
          <p:nvPr/>
        </p:nvSpPr>
        <p:spPr>
          <a:xfrm>
            <a:off x="5010770" y="1433358"/>
            <a:ext cx="5644494" cy="830997"/>
          </a:xfrm>
          <a:prstGeom prst="rect">
            <a:avLst/>
          </a:prstGeom>
          <a:noFill/>
        </p:spPr>
        <p:txBody>
          <a:bodyPr wrap="none" rtlCol="0">
            <a:spAutoFit/>
          </a:bodyPr>
          <a:lstStyle/>
          <a:p>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菲兹威廉学院 </a:t>
            </a:r>
            <a:r>
              <a:rPr lang="en-US" altLang="zh-CN" sz="2400" b="1" dirty="0">
                <a:solidFill>
                  <a:schemeClr val="tx1">
                    <a:lumMod val="65000"/>
                    <a:lumOff val="35000"/>
                  </a:schemeClr>
                </a:solidFill>
                <a:latin typeface="微软雅黑" panose="020B0503020204020204" charset="-122"/>
                <a:ea typeface="微软雅黑" panose="020B0503020204020204" charset="-122"/>
                <a:sym typeface="+mn-ea"/>
              </a:rPr>
              <a:t>Fitzwilliam</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 </a:t>
            </a:r>
            <a:r>
              <a:rPr lang="en-US" altLang="zh-CN" sz="2400" b="1" dirty="0">
                <a:solidFill>
                  <a:schemeClr val="tx1">
                    <a:lumMod val="65000"/>
                    <a:lumOff val="35000"/>
                  </a:schemeClr>
                </a:solidFill>
                <a:latin typeface="微软雅黑" panose="020B0503020204020204" charset="-122"/>
                <a:ea typeface="微软雅黑" panose="020B0503020204020204" charset="-122"/>
                <a:sym typeface="+mn-ea"/>
              </a:rPr>
              <a:t>College</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介绍</a:t>
            </a:r>
            <a:endParaRPr lang="en-US" altLang="zh-CN" sz="2400" b="1" dirty="0">
              <a:solidFill>
                <a:schemeClr val="tx1">
                  <a:lumMod val="65000"/>
                  <a:lumOff val="35000"/>
                </a:schemeClr>
              </a:solidFill>
              <a:latin typeface="微软雅黑" panose="020B0503020204020204" charset="-122"/>
              <a:ea typeface="微软雅黑" panose="020B0503020204020204" charset="-122"/>
              <a:sym typeface="+mn-ea"/>
            </a:endParaRPr>
          </a:p>
          <a:p>
            <a:endParaRPr lang="zh-CN" altLang="en-US" sz="2400" b="1"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24" name="矩形 9"/>
          <p:cNvSpPr/>
          <p:nvPr/>
        </p:nvSpPr>
        <p:spPr>
          <a:xfrm>
            <a:off x="5027488" y="2560766"/>
            <a:ext cx="6501195" cy="78483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菲兹威廉学院是剑桥大学三十一个学院的其中之一。学院是</a:t>
            </a:r>
            <a:r>
              <a:rPr lang="zh-CN" altLang="en-US" sz="1600" dirty="0">
                <a:solidFill>
                  <a:schemeClr val="tx1">
                    <a:lumMod val="65000"/>
                    <a:lumOff val="35000"/>
                  </a:schemeClr>
                </a:solidFill>
                <a:latin typeface="微软雅黑" panose="020B0503020204020204" charset="-122"/>
                <a:ea typeface="微软雅黑" panose="020B0503020204020204" charset="-122"/>
              </a:rPr>
              <a:t>为纪念菲茨威廉子爵七世而建，特点是友好、多元化，尊重传统而敢于创新。</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 name="矩形 4">
            <a:extLst>
              <a:ext uri="{FF2B5EF4-FFF2-40B4-BE49-F238E27FC236}">
                <a16:creationId xmlns:a16="http://schemas.microsoft.com/office/drawing/2014/main" id="{217F477E-DD9B-4D2C-A83F-4252BE687A9A}"/>
              </a:ext>
            </a:extLst>
          </p:cNvPr>
          <p:cNvSpPr/>
          <p:nvPr/>
        </p:nvSpPr>
        <p:spPr>
          <a:xfrm>
            <a:off x="5027488" y="3681447"/>
            <a:ext cx="6680333" cy="2677656"/>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rPr>
              <a:t>菲茨威廉学院享有较高的学术声誉，曾培育了多位诺贝尔奖得主，包括</a:t>
            </a:r>
            <a:r>
              <a:rPr lang="en-US" altLang="zh-CN" sz="1600" dirty="0">
                <a:solidFill>
                  <a:schemeClr val="tx1">
                    <a:lumMod val="65000"/>
                    <a:lumOff val="35000"/>
                  </a:schemeClr>
                </a:solidFill>
                <a:latin typeface="微软雅黑" panose="020B0503020204020204" charset="-122"/>
                <a:ea typeface="微软雅黑" panose="020B0503020204020204" charset="-122"/>
              </a:rPr>
              <a:t>Sir Charles Scott Sherrington(1932</a:t>
            </a:r>
            <a:r>
              <a:rPr lang="zh-CN" altLang="en-US" sz="1600" dirty="0">
                <a:solidFill>
                  <a:schemeClr val="tx1">
                    <a:lumMod val="65000"/>
                    <a:lumOff val="35000"/>
                  </a:schemeClr>
                </a:solidFill>
                <a:latin typeface="微软雅黑" panose="020B0503020204020204" charset="-122"/>
                <a:ea typeface="微软雅黑" panose="020B0503020204020204" charset="-122"/>
              </a:rPr>
              <a:t>年诺贝尔医学奖得主，研究神经元功能</a:t>
            </a:r>
            <a:r>
              <a:rPr lang="en-US" altLang="zh-CN" sz="1600" dirty="0">
                <a:solidFill>
                  <a:schemeClr val="tx1">
                    <a:lumMod val="65000"/>
                    <a:lumOff val="35000"/>
                  </a:schemeClr>
                </a:solidFill>
                <a:latin typeface="微软雅黑" panose="020B0503020204020204" charset="-122"/>
                <a:ea typeface="微软雅黑" panose="020B0503020204020204" charset="-122"/>
              </a:rPr>
              <a:t>)</a:t>
            </a:r>
            <a:r>
              <a:rPr lang="zh-CN" altLang="en-US" sz="1600" dirty="0">
                <a:solidFill>
                  <a:schemeClr val="tx1">
                    <a:lumMod val="65000"/>
                    <a:lumOff val="35000"/>
                  </a:schemeClr>
                </a:solidFill>
                <a:latin typeface="微软雅黑" panose="020B0503020204020204" charset="-122"/>
                <a:ea typeface="微软雅黑" panose="020B0503020204020204" charset="-122"/>
              </a:rPr>
              <a:t>、</a:t>
            </a:r>
            <a:r>
              <a:rPr lang="en-US" altLang="zh-CN" sz="1600" dirty="0">
                <a:solidFill>
                  <a:schemeClr val="tx1">
                    <a:lumMod val="65000"/>
                    <a:lumOff val="35000"/>
                  </a:schemeClr>
                </a:solidFill>
                <a:latin typeface="微软雅黑" panose="020B0503020204020204" charset="-122"/>
                <a:ea typeface="微软雅黑" panose="020B0503020204020204" charset="-122"/>
              </a:rPr>
              <a:t>Albert Szent-Györgyi</a:t>
            </a:r>
            <a:r>
              <a:rPr lang="zh-CN" altLang="en-US" sz="1600" dirty="0">
                <a:solidFill>
                  <a:schemeClr val="tx1">
                    <a:lumMod val="65000"/>
                    <a:lumOff val="35000"/>
                  </a:schemeClr>
                </a:solidFill>
                <a:latin typeface="微软雅黑" panose="020B0503020204020204" charset="-122"/>
                <a:ea typeface="微软雅黑" panose="020B0503020204020204" charset="-122"/>
              </a:rPr>
              <a:t>（</a:t>
            </a:r>
            <a:r>
              <a:rPr lang="en-US" altLang="zh-CN" sz="1600" dirty="0">
                <a:solidFill>
                  <a:schemeClr val="tx1">
                    <a:lumMod val="65000"/>
                    <a:lumOff val="35000"/>
                  </a:schemeClr>
                </a:solidFill>
                <a:latin typeface="微软雅黑" panose="020B0503020204020204" charset="-122"/>
                <a:ea typeface="微软雅黑" panose="020B0503020204020204" charset="-122"/>
              </a:rPr>
              <a:t>1937</a:t>
            </a:r>
            <a:r>
              <a:rPr lang="zh-CN" altLang="en-US" sz="1600" dirty="0">
                <a:solidFill>
                  <a:schemeClr val="tx1">
                    <a:lumMod val="65000"/>
                    <a:lumOff val="35000"/>
                  </a:schemeClr>
                </a:solidFill>
                <a:latin typeface="微软雅黑" panose="020B0503020204020204" charset="-122"/>
                <a:ea typeface="微软雅黑" panose="020B0503020204020204" charset="-122"/>
              </a:rPr>
              <a:t>年诺贝尔医学奖得主，研究维生素）、</a:t>
            </a:r>
            <a:r>
              <a:rPr lang="en-US" altLang="zh-CN" sz="1600" dirty="0">
                <a:solidFill>
                  <a:schemeClr val="tx1">
                    <a:lumMod val="65000"/>
                    <a:lumOff val="35000"/>
                  </a:schemeClr>
                </a:solidFill>
                <a:latin typeface="微软雅黑" panose="020B0503020204020204" charset="-122"/>
                <a:ea typeface="微软雅黑" panose="020B0503020204020204" charset="-122"/>
              </a:rPr>
              <a:t>César Milstein</a:t>
            </a:r>
            <a:r>
              <a:rPr lang="zh-CN" altLang="en-US" sz="1600" dirty="0">
                <a:solidFill>
                  <a:schemeClr val="tx1">
                    <a:lumMod val="65000"/>
                    <a:lumOff val="35000"/>
                  </a:schemeClr>
                </a:solidFill>
                <a:latin typeface="微软雅黑" panose="020B0503020204020204" charset="-122"/>
                <a:ea typeface="微软雅黑" panose="020B0503020204020204" charset="-122"/>
              </a:rPr>
              <a:t>（</a:t>
            </a:r>
            <a:r>
              <a:rPr lang="en-US" altLang="zh-CN" sz="1600" dirty="0">
                <a:solidFill>
                  <a:schemeClr val="tx1">
                    <a:lumMod val="65000"/>
                    <a:lumOff val="35000"/>
                  </a:schemeClr>
                </a:solidFill>
                <a:latin typeface="微软雅黑" panose="020B0503020204020204" charset="-122"/>
                <a:ea typeface="微软雅黑" panose="020B0503020204020204" charset="-122"/>
              </a:rPr>
              <a:t>1984</a:t>
            </a:r>
            <a:r>
              <a:rPr lang="zh-CN" altLang="en-US" sz="1600" dirty="0">
                <a:solidFill>
                  <a:schemeClr val="tx1">
                    <a:lumMod val="65000"/>
                    <a:lumOff val="35000"/>
                  </a:schemeClr>
                </a:solidFill>
                <a:latin typeface="微软雅黑" panose="020B0503020204020204" charset="-122"/>
                <a:ea typeface="微软雅黑" panose="020B0503020204020204" charset="-122"/>
              </a:rPr>
              <a:t>年诺贝尔医学奖得主，研究单克隆抗体）、</a:t>
            </a:r>
            <a:r>
              <a:rPr lang="en-US" altLang="zh-CN" sz="1600" dirty="0">
                <a:solidFill>
                  <a:schemeClr val="tx1">
                    <a:lumMod val="65000"/>
                    <a:lumOff val="35000"/>
                  </a:schemeClr>
                </a:solidFill>
                <a:latin typeface="微软雅黑" panose="020B0503020204020204" charset="-122"/>
                <a:ea typeface="微软雅黑" panose="020B0503020204020204" charset="-122"/>
              </a:rPr>
              <a:t>Joseph Stiglitz</a:t>
            </a:r>
            <a:r>
              <a:rPr lang="zh-CN" altLang="en-US" sz="1600" dirty="0">
                <a:solidFill>
                  <a:schemeClr val="tx1">
                    <a:lumMod val="65000"/>
                    <a:lumOff val="35000"/>
                  </a:schemeClr>
                </a:solidFill>
                <a:latin typeface="微软雅黑" panose="020B0503020204020204" charset="-122"/>
                <a:ea typeface="微软雅黑" panose="020B0503020204020204" charset="-122"/>
              </a:rPr>
              <a:t>（</a:t>
            </a:r>
            <a:r>
              <a:rPr lang="en-US" altLang="zh-CN" sz="1600" dirty="0">
                <a:solidFill>
                  <a:schemeClr val="tx1">
                    <a:lumMod val="65000"/>
                    <a:lumOff val="35000"/>
                  </a:schemeClr>
                </a:solidFill>
                <a:latin typeface="微软雅黑" panose="020B0503020204020204" charset="-122"/>
                <a:ea typeface="微软雅黑" panose="020B0503020204020204" charset="-122"/>
              </a:rPr>
              <a:t>2001</a:t>
            </a:r>
            <a:r>
              <a:rPr lang="zh-CN" altLang="en-US" sz="1600" dirty="0">
                <a:solidFill>
                  <a:schemeClr val="tx1">
                    <a:lumMod val="65000"/>
                    <a:lumOff val="35000"/>
                  </a:schemeClr>
                </a:solidFill>
                <a:latin typeface="微软雅黑" panose="020B0503020204020204" charset="-122"/>
                <a:ea typeface="微软雅黑" panose="020B0503020204020204" charset="-122"/>
              </a:rPr>
              <a:t>年诺贝尔经济学奖得主，研究自由市场）</a:t>
            </a:r>
            <a:r>
              <a:rPr lang="en-US" altLang="zh-CN" sz="1600" dirty="0">
                <a:solidFill>
                  <a:schemeClr val="tx1">
                    <a:lumMod val="65000"/>
                    <a:lumOff val="35000"/>
                  </a:schemeClr>
                </a:solidFill>
                <a:latin typeface="微软雅黑" panose="020B0503020204020204" charset="-122"/>
                <a:ea typeface="微软雅黑" panose="020B0503020204020204" charset="-122"/>
              </a:rPr>
              <a:t>Angus Deaton</a:t>
            </a:r>
            <a:r>
              <a:rPr lang="zh-CN" altLang="en-US" sz="1600" dirty="0">
                <a:solidFill>
                  <a:schemeClr val="tx1">
                    <a:lumMod val="65000"/>
                    <a:lumOff val="35000"/>
                  </a:schemeClr>
                </a:solidFill>
                <a:latin typeface="微软雅黑" panose="020B0503020204020204" charset="-122"/>
                <a:ea typeface="微软雅黑" panose="020B0503020204020204" charset="-122"/>
              </a:rPr>
              <a:t>（</a:t>
            </a:r>
            <a:r>
              <a:rPr lang="en-US" altLang="zh-CN" sz="1600" dirty="0">
                <a:solidFill>
                  <a:schemeClr val="tx1">
                    <a:lumMod val="65000"/>
                    <a:lumOff val="35000"/>
                  </a:schemeClr>
                </a:solidFill>
                <a:latin typeface="微软雅黑" panose="020B0503020204020204" charset="-122"/>
                <a:ea typeface="微软雅黑" panose="020B0503020204020204" charset="-122"/>
              </a:rPr>
              <a:t>2015</a:t>
            </a:r>
            <a:r>
              <a:rPr lang="zh-CN" altLang="en-US" sz="1600" dirty="0">
                <a:solidFill>
                  <a:schemeClr val="tx1">
                    <a:lumMod val="65000"/>
                    <a:lumOff val="35000"/>
                  </a:schemeClr>
                </a:solidFill>
                <a:latin typeface="微软雅黑" panose="020B0503020204020204" charset="-122"/>
                <a:ea typeface="微软雅黑" panose="020B0503020204020204" charset="-122"/>
              </a:rPr>
              <a:t>年诺贝尔经济学奖得主，研究消费、贫困和福利）等。最为中国人熟知的校友为新加坡建国之父李光耀。</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mn-ea"/>
            </a:endParaRPr>
          </a:p>
        </p:txBody>
      </p:sp>
      <p:cxnSp>
        <p:nvCxnSpPr>
          <p:cNvPr id="26" name="直接连接符 25">
            <a:extLst>
              <a:ext uri="{FF2B5EF4-FFF2-40B4-BE49-F238E27FC236}">
                <a16:creationId xmlns:a16="http://schemas.microsoft.com/office/drawing/2014/main" id="{314DFDA3-B7B1-4535-90BD-5065D17D68A3}"/>
              </a:ext>
            </a:extLst>
          </p:cNvPr>
          <p:cNvCxnSpPr>
            <a:cxnSpLocks/>
          </p:cNvCxnSpPr>
          <p:nvPr/>
        </p:nvCxnSpPr>
        <p:spPr>
          <a:xfrm flipV="1">
            <a:off x="5157261" y="1960706"/>
            <a:ext cx="1380699"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E182483D-1D93-464C-BB4F-F1AF81DA717B}"/>
              </a:ext>
            </a:extLst>
          </p:cNvPr>
          <p:cNvGrpSpPr/>
          <p:nvPr/>
        </p:nvGrpSpPr>
        <p:grpSpPr>
          <a:xfrm>
            <a:off x="10927887" y="6235107"/>
            <a:ext cx="827219" cy="226423"/>
            <a:chOff x="287383" y="5503817"/>
            <a:chExt cx="827219" cy="226423"/>
          </a:xfrm>
        </p:grpSpPr>
        <p:sp>
          <p:nvSpPr>
            <p:cNvPr id="28" name="椭圆 27">
              <a:extLst>
                <a:ext uri="{FF2B5EF4-FFF2-40B4-BE49-F238E27FC236}">
                  <a16:creationId xmlns:a16="http://schemas.microsoft.com/office/drawing/2014/main" id="{8DD54FFF-CB82-487A-8F13-CD077EC25097}"/>
                </a:ext>
              </a:extLst>
            </p:cNvPr>
            <p:cNvSpPr/>
            <p:nvPr/>
          </p:nvSpPr>
          <p:spPr>
            <a:xfrm>
              <a:off x="287383" y="5503817"/>
              <a:ext cx="226423" cy="226423"/>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8DD65057-1A2A-4FD9-BB58-69B112F2E78E}"/>
                </a:ext>
              </a:extLst>
            </p:cNvPr>
            <p:cNvSpPr/>
            <p:nvPr/>
          </p:nvSpPr>
          <p:spPr>
            <a:xfrm>
              <a:off x="587781" y="5503817"/>
              <a:ext cx="226423" cy="22642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A7E5A2F-2797-4F4F-8BB5-BEA4842F54F8}"/>
                </a:ext>
              </a:extLst>
            </p:cNvPr>
            <p:cNvSpPr/>
            <p:nvPr/>
          </p:nvSpPr>
          <p:spPr>
            <a:xfrm>
              <a:off x="888179" y="5503817"/>
              <a:ext cx="226423" cy="22642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6564462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268B0CE-370E-4A2F-ACEB-525D50D0F418}"/>
              </a:ext>
            </a:extLst>
          </p:cNvPr>
          <p:cNvGrpSpPr/>
          <p:nvPr/>
        </p:nvGrpSpPr>
        <p:grpSpPr>
          <a:xfrm>
            <a:off x="2218091" y="878294"/>
            <a:ext cx="7755819" cy="1022582"/>
            <a:chOff x="2218091" y="1280226"/>
            <a:chExt cx="7755819" cy="1022582"/>
          </a:xfrm>
        </p:grpSpPr>
        <p:sp>
          <p:nvSpPr>
            <p:cNvPr id="3" name="文本框 2">
              <a:extLst>
                <a:ext uri="{FF2B5EF4-FFF2-40B4-BE49-F238E27FC236}">
                  <a16:creationId xmlns:a16="http://schemas.microsoft.com/office/drawing/2014/main" id="{28A2634B-7F50-483D-9CDF-E5862835A9F0}"/>
                </a:ext>
              </a:extLst>
            </p:cNvPr>
            <p:cNvSpPr txBox="1"/>
            <p:nvPr/>
          </p:nvSpPr>
          <p:spPr>
            <a:xfrm>
              <a:off x="2218091" y="1457387"/>
              <a:ext cx="7755819" cy="830997"/>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剑桥大学</a:t>
              </a:r>
              <a:r>
                <a:rPr lang="en-US" altLang="zh-CN" sz="2400" b="1" dirty="0">
                  <a:solidFill>
                    <a:schemeClr val="tx1">
                      <a:lumMod val="65000"/>
                      <a:lumOff val="35000"/>
                    </a:schemeClr>
                  </a:solidFill>
                  <a:latin typeface="微软雅黑" panose="020B0503020204020204" charset="-122"/>
                  <a:ea typeface="微软雅黑" panose="020B0503020204020204" charset="-122"/>
                  <a:sym typeface="+mn-ea"/>
                </a:rPr>
                <a:t>Fitzwilliam</a:t>
              </a: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夏令营</a:t>
              </a:r>
              <a:endParaRPr lang="en-US" altLang="zh-CN" sz="2400" b="1" dirty="0">
                <a:solidFill>
                  <a:schemeClr val="tx1">
                    <a:lumMod val="65000"/>
                    <a:lumOff val="35000"/>
                  </a:schemeClr>
                </a:solidFill>
                <a:latin typeface="微软雅黑" panose="020B0503020204020204" charset="-122"/>
                <a:ea typeface="微软雅黑" panose="020B0503020204020204" charset="-122"/>
                <a:sym typeface="+mn-ea"/>
              </a:endParaRPr>
            </a:p>
            <a:p>
              <a:pPr algn="ct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项目优势</a:t>
              </a:r>
            </a:p>
          </p:txBody>
        </p:sp>
        <p:cxnSp>
          <p:nvCxnSpPr>
            <p:cNvPr id="4" name="直接连接符 3">
              <a:extLst>
                <a:ext uri="{FF2B5EF4-FFF2-40B4-BE49-F238E27FC236}">
                  <a16:creationId xmlns:a16="http://schemas.microsoft.com/office/drawing/2014/main" id="{2B1FA8D6-C965-4B53-B41D-E35B7188C457}"/>
                </a:ext>
              </a:extLst>
            </p:cNvPr>
            <p:cNvCxnSpPr>
              <a:cxnSpLocks/>
            </p:cNvCxnSpPr>
            <p:nvPr/>
          </p:nvCxnSpPr>
          <p:spPr>
            <a:xfrm flipV="1">
              <a:off x="4802782" y="1280226"/>
              <a:ext cx="2586436" cy="1"/>
            </a:xfrm>
            <a:prstGeom prst="line">
              <a:avLst/>
            </a:prstGeom>
            <a:ln w="34925">
              <a:solidFill>
                <a:srgbClr val="D4E5D5"/>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E896AD06-81D4-4BA2-9131-1A0FA655EE44}"/>
                </a:ext>
              </a:extLst>
            </p:cNvPr>
            <p:cNvCxnSpPr>
              <a:cxnSpLocks/>
            </p:cNvCxnSpPr>
            <p:nvPr/>
          </p:nvCxnSpPr>
          <p:spPr>
            <a:xfrm flipV="1">
              <a:off x="5332939" y="2302807"/>
              <a:ext cx="1526121" cy="1"/>
            </a:xfrm>
            <a:prstGeom prst="line">
              <a:avLst/>
            </a:prstGeom>
            <a:ln w="12700">
              <a:solidFill>
                <a:srgbClr val="D4E5D5"/>
              </a:solidFill>
            </a:ln>
          </p:spPr>
          <p:style>
            <a:lnRef idx="1">
              <a:schemeClr val="accent1"/>
            </a:lnRef>
            <a:fillRef idx="0">
              <a:schemeClr val="accent1"/>
            </a:fillRef>
            <a:effectRef idx="0">
              <a:schemeClr val="accent1"/>
            </a:effectRef>
            <a:fontRef idx="minor">
              <a:schemeClr val="tx1"/>
            </a:fontRef>
          </p:style>
        </p:cxnSp>
      </p:grpSp>
      <p:grpSp>
        <p:nvGrpSpPr>
          <p:cNvPr id="78" name="组合 77">
            <a:extLst>
              <a:ext uri="{FF2B5EF4-FFF2-40B4-BE49-F238E27FC236}">
                <a16:creationId xmlns:a16="http://schemas.microsoft.com/office/drawing/2014/main" id="{B2D5C152-E87B-459C-80DB-2311BBFE0B3E}"/>
              </a:ext>
            </a:extLst>
          </p:cNvPr>
          <p:cNvGrpSpPr/>
          <p:nvPr/>
        </p:nvGrpSpPr>
        <p:grpSpPr>
          <a:xfrm>
            <a:off x="968415" y="2109774"/>
            <a:ext cx="9998691" cy="1927042"/>
            <a:chOff x="636941" y="2109774"/>
            <a:chExt cx="9998691" cy="1927042"/>
          </a:xfrm>
        </p:grpSpPr>
        <p:grpSp>
          <p:nvGrpSpPr>
            <p:cNvPr id="72" name="组合 71">
              <a:extLst>
                <a:ext uri="{FF2B5EF4-FFF2-40B4-BE49-F238E27FC236}">
                  <a16:creationId xmlns:a16="http://schemas.microsoft.com/office/drawing/2014/main" id="{6FE6EF07-6BD3-44D4-B7A4-A35B0AC3DD98}"/>
                </a:ext>
              </a:extLst>
            </p:cNvPr>
            <p:cNvGrpSpPr/>
            <p:nvPr/>
          </p:nvGrpSpPr>
          <p:grpSpPr>
            <a:xfrm>
              <a:off x="636941" y="2109774"/>
              <a:ext cx="1620957" cy="1617407"/>
              <a:chOff x="519133" y="2109774"/>
              <a:chExt cx="1620957" cy="1617407"/>
            </a:xfrm>
          </p:grpSpPr>
          <p:sp>
            <p:nvSpPr>
              <p:cNvPr id="10" name="矩形 9">
                <a:extLst>
                  <a:ext uri="{FF2B5EF4-FFF2-40B4-BE49-F238E27FC236}">
                    <a16:creationId xmlns:a16="http://schemas.microsoft.com/office/drawing/2014/main" id="{43FD67E2-1716-4B25-890F-BFDC0E3C5957}"/>
                  </a:ext>
                </a:extLst>
              </p:cNvPr>
              <p:cNvSpPr/>
              <p:nvPr/>
            </p:nvSpPr>
            <p:spPr>
              <a:xfrm>
                <a:off x="519133" y="3067320"/>
                <a:ext cx="1620957" cy="659861"/>
              </a:xfrm>
              <a:prstGeom prst="rect">
                <a:avLst/>
              </a:prstGeom>
            </p:spPr>
            <p:txBody>
              <a:bodyPr wrap="none">
                <a:spAutoFit/>
              </a:bodyPr>
              <a:lstStyle/>
              <a:p>
                <a:pPr algn="ctr">
                  <a:lnSpc>
                    <a:spcPct val="150000"/>
                  </a:lnSpc>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剑桥大学官方合作</a:t>
                </a:r>
                <a:endParaRPr lang="en-US" altLang="zh-CN" sz="1400" b="1" dirty="0">
                  <a:solidFill>
                    <a:schemeClr val="tx1">
                      <a:lumMod val="65000"/>
                      <a:lumOff val="35000"/>
                    </a:schemeClr>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稀有剑桥大学证书</a:t>
                </a:r>
              </a:p>
            </p:txBody>
          </p:sp>
          <p:grpSp>
            <p:nvGrpSpPr>
              <p:cNvPr id="13" name="组合 12">
                <a:extLst>
                  <a:ext uri="{FF2B5EF4-FFF2-40B4-BE49-F238E27FC236}">
                    <a16:creationId xmlns:a16="http://schemas.microsoft.com/office/drawing/2014/main" id="{E9B22218-9962-4FFA-9AC5-A07EBD881452}"/>
                  </a:ext>
                </a:extLst>
              </p:cNvPr>
              <p:cNvGrpSpPr/>
              <p:nvPr/>
            </p:nvGrpSpPr>
            <p:grpSpPr>
              <a:xfrm>
                <a:off x="867746" y="2109774"/>
                <a:ext cx="923731" cy="923731"/>
                <a:chOff x="5598367" y="2951199"/>
                <a:chExt cx="998376" cy="998376"/>
              </a:xfrm>
            </p:grpSpPr>
            <p:sp>
              <p:nvSpPr>
                <p:cNvPr id="12" name="椭圆 11">
                  <a:extLst>
                    <a:ext uri="{FF2B5EF4-FFF2-40B4-BE49-F238E27FC236}">
                      <a16:creationId xmlns:a16="http://schemas.microsoft.com/office/drawing/2014/main" id="{D4001041-B2F1-4EEE-A19C-EC11E9BBF053}"/>
                    </a:ext>
                  </a:extLst>
                </p:cNvPr>
                <p:cNvSpPr/>
                <p:nvPr/>
              </p:nvSpPr>
              <p:spPr>
                <a:xfrm>
                  <a:off x="5598367" y="2951199"/>
                  <a:ext cx="998376" cy="998376"/>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web-certificate_73524">
                  <a:extLst>
                    <a:ext uri="{FF2B5EF4-FFF2-40B4-BE49-F238E27FC236}">
                      <a16:creationId xmlns:a16="http://schemas.microsoft.com/office/drawing/2014/main" id="{A49EF4DD-5DA7-4F39-A602-6A5B69009A7D}"/>
                    </a:ext>
                  </a:extLst>
                </p:cNvPr>
                <p:cNvSpPr>
                  <a:spLocks noChangeAspect="1"/>
                </p:cNvSpPr>
                <p:nvPr/>
              </p:nvSpPr>
              <p:spPr bwMode="auto">
                <a:xfrm>
                  <a:off x="5792713" y="3187160"/>
                  <a:ext cx="609685" cy="526454"/>
                </a:xfrm>
                <a:custGeom>
                  <a:avLst/>
                  <a:gdLst>
                    <a:gd name="connsiteX0" fmla="*/ 389514 w 603899"/>
                    <a:gd name="connsiteY0" fmla="*/ 386484 h 521458"/>
                    <a:gd name="connsiteX1" fmla="*/ 374816 w 603899"/>
                    <a:gd name="connsiteY1" fmla="*/ 476168 h 521458"/>
                    <a:gd name="connsiteX2" fmla="*/ 421062 w 603899"/>
                    <a:gd name="connsiteY2" fmla="*/ 451823 h 521458"/>
                    <a:gd name="connsiteX3" fmla="*/ 463187 w 603899"/>
                    <a:gd name="connsiteY3" fmla="*/ 451823 h 521458"/>
                    <a:gd name="connsiteX4" fmla="*/ 509434 w 603899"/>
                    <a:gd name="connsiteY4" fmla="*/ 476168 h 521458"/>
                    <a:gd name="connsiteX5" fmla="*/ 500471 w 603899"/>
                    <a:gd name="connsiteY5" fmla="*/ 421570 h 521458"/>
                    <a:gd name="connsiteX6" fmla="*/ 500471 w 603899"/>
                    <a:gd name="connsiteY6" fmla="*/ 421391 h 521458"/>
                    <a:gd name="connsiteX7" fmla="*/ 494735 w 603899"/>
                    <a:gd name="connsiteY7" fmla="*/ 386484 h 521458"/>
                    <a:gd name="connsiteX8" fmla="*/ 442214 w 603899"/>
                    <a:gd name="connsiteY8" fmla="*/ 400089 h 521458"/>
                    <a:gd name="connsiteX9" fmla="*/ 389514 w 603899"/>
                    <a:gd name="connsiteY9" fmla="*/ 386484 h 521458"/>
                    <a:gd name="connsiteX10" fmla="*/ 442214 w 603899"/>
                    <a:gd name="connsiteY10" fmla="*/ 218751 h 521458"/>
                    <a:gd name="connsiteX11" fmla="*/ 369259 w 603899"/>
                    <a:gd name="connsiteY11" fmla="*/ 291608 h 521458"/>
                    <a:gd name="connsiteX12" fmla="*/ 442214 w 603899"/>
                    <a:gd name="connsiteY12" fmla="*/ 364287 h 521458"/>
                    <a:gd name="connsiteX13" fmla="*/ 514990 w 603899"/>
                    <a:gd name="connsiteY13" fmla="*/ 291608 h 521458"/>
                    <a:gd name="connsiteX14" fmla="*/ 442214 w 603899"/>
                    <a:gd name="connsiteY14" fmla="*/ 218751 h 521458"/>
                    <a:gd name="connsiteX15" fmla="*/ 92303 w 603899"/>
                    <a:gd name="connsiteY15" fmla="*/ 199982 h 521458"/>
                    <a:gd name="connsiteX16" fmla="*/ 264405 w 603899"/>
                    <a:gd name="connsiteY16" fmla="*/ 199982 h 521458"/>
                    <a:gd name="connsiteX17" fmla="*/ 282332 w 603899"/>
                    <a:gd name="connsiteY17" fmla="*/ 217871 h 521458"/>
                    <a:gd name="connsiteX18" fmla="*/ 264405 w 603899"/>
                    <a:gd name="connsiteY18" fmla="*/ 235759 h 521458"/>
                    <a:gd name="connsiteX19" fmla="*/ 92303 w 603899"/>
                    <a:gd name="connsiteY19" fmla="*/ 235759 h 521458"/>
                    <a:gd name="connsiteX20" fmla="*/ 74376 w 603899"/>
                    <a:gd name="connsiteY20" fmla="*/ 217871 h 521458"/>
                    <a:gd name="connsiteX21" fmla="*/ 92303 w 603899"/>
                    <a:gd name="connsiteY21" fmla="*/ 199982 h 521458"/>
                    <a:gd name="connsiteX22" fmla="*/ 92302 w 603899"/>
                    <a:gd name="connsiteY22" fmla="*/ 102955 h 521458"/>
                    <a:gd name="connsiteX23" fmla="*/ 498684 w 603899"/>
                    <a:gd name="connsiteY23" fmla="*/ 102955 h 521458"/>
                    <a:gd name="connsiteX24" fmla="*/ 516610 w 603899"/>
                    <a:gd name="connsiteY24" fmla="*/ 120843 h 521458"/>
                    <a:gd name="connsiteX25" fmla="*/ 498684 w 603899"/>
                    <a:gd name="connsiteY25" fmla="*/ 138732 h 521458"/>
                    <a:gd name="connsiteX26" fmla="*/ 92302 w 603899"/>
                    <a:gd name="connsiteY26" fmla="*/ 138732 h 521458"/>
                    <a:gd name="connsiteX27" fmla="*/ 74376 w 603899"/>
                    <a:gd name="connsiteY27" fmla="*/ 120843 h 521458"/>
                    <a:gd name="connsiteX28" fmla="*/ 92302 w 603899"/>
                    <a:gd name="connsiteY28" fmla="*/ 102955 h 521458"/>
                    <a:gd name="connsiteX29" fmla="*/ 41765 w 603899"/>
                    <a:gd name="connsiteY29" fmla="*/ 35802 h 521458"/>
                    <a:gd name="connsiteX30" fmla="*/ 35850 w 603899"/>
                    <a:gd name="connsiteY30" fmla="*/ 41709 h 521458"/>
                    <a:gd name="connsiteX31" fmla="*/ 35850 w 603899"/>
                    <a:gd name="connsiteY31" fmla="*/ 394181 h 521458"/>
                    <a:gd name="connsiteX32" fmla="*/ 41765 w 603899"/>
                    <a:gd name="connsiteY32" fmla="*/ 400089 h 521458"/>
                    <a:gd name="connsiteX33" fmla="*/ 350437 w 603899"/>
                    <a:gd name="connsiteY33" fmla="*/ 400089 h 521458"/>
                    <a:gd name="connsiteX34" fmla="*/ 350975 w 603899"/>
                    <a:gd name="connsiteY34" fmla="*/ 400089 h 521458"/>
                    <a:gd name="connsiteX35" fmla="*/ 357607 w 603899"/>
                    <a:gd name="connsiteY35" fmla="*/ 360169 h 521458"/>
                    <a:gd name="connsiteX36" fmla="*/ 357607 w 603899"/>
                    <a:gd name="connsiteY36" fmla="*/ 359811 h 521458"/>
                    <a:gd name="connsiteX37" fmla="*/ 333408 w 603899"/>
                    <a:gd name="connsiteY37" fmla="*/ 291608 h 521458"/>
                    <a:gd name="connsiteX38" fmla="*/ 442214 w 603899"/>
                    <a:gd name="connsiteY38" fmla="*/ 182949 h 521458"/>
                    <a:gd name="connsiteX39" fmla="*/ 550841 w 603899"/>
                    <a:gd name="connsiteY39" fmla="*/ 291608 h 521458"/>
                    <a:gd name="connsiteX40" fmla="*/ 526642 w 603899"/>
                    <a:gd name="connsiteY40" fmla="*/ 359811 h 521458"/>
                    <a:gd name="connsiteX41" fmla="*/ 526821 w 603899"/>
                    <a:gd name="connsiteY41" fmla="*/ 360169 h 521458"/>
                    <a:gd name="connsiteX42" fmla="*/ 533274 w 603899"/>
                    <a:gd name="connsiteY42" fmla="*/ 400089 h 521458"/>
                    <a:gd name="connsiteX43" fmla="*/ 561954 w 603899"/>
                    <a:gd name="connsiteY43" fmla="*/ 400089 h 521458"/>
                    <a:gd name="connsiteX44" fmla="*/ 568049 w 603899"/>
                    <a:gd name="connsiteY44" fmla="*/ 394181 h 521458"/>
                    <a:gd name="connsiteX45" fmla="*/ 568049 w 603899"/>
                    <a:gd name="connsiteY45" fmla="*/ 41709 h 521458"/>
                    <a:gd name="connsiteX46" fmla="*/ 561954 w 603899"/>
                    <a:gd name="connsiteY46" fmla="*/ 35802 h 521458"/>
                    <a:gd name="connsiteX47" fmla="*/ 41765 w 603899"/>
                    <a:gd name="connsiteY47" fmla="*/ 0 h 521458"/>
                    <a:gd name="connsiteX48" fmla="*/ 561954 w 603899"/>
                    <a:gd name="connsiteY48" fmla="*/ 0 h 521458"/>
                    <a:gd name="connsiteX49" fmla="*/ 603899 w 603899"/>
                    <a:gd name="connsiteY49" fmla="*/ 41709 h 521458"/>
                    <a:gd name="connsiteX50" fmla="*/ 603899 w 603899"/>
                    <a:gd name="connsiteY50" fmla="*/ 394181 h 521458"/>
                    <a:gd name="connsiteX51" fmla="*/ 561954 w 603899"/>
                    <a:gd name="connsiteY51" fmla="*/ 435891 h 521458"/>
                    <a:gd name="connsiteX52" fmla="*/ 539189 w 603899"/>
                    <a:gd name="connsiteY52" fmla="*/ 435891 h 521458"/>
                    <a:gd name="connsiteX53" fmla="*/ 548331 w 603899"/>
                    <a:gd name="connsiteY53" fmla="*/ 491742 h 521458"/>
                    <a:gd name="connsiteX54" fmla="*/ 539010 w 603899"/>
                    <a:gd name="connsiteY54" fmla="*/ 517162 h 521458"/>
                    <a:gd name="connsiteX55" fmla="*/ 525566 w 603899"/>
                    <a:gd name="connsiteY55" fmla="*/ 521458 h 521458"/>
                    <a:gd name="connsiteX56" fmla="*/ 511943 w 603899"/>
                    <a:gd name="connsiteY56" fmla="*/ 517878 h 521458"/>
                    <a:gd name="connsiteX57" fmla="*/ 446516 w 603899"/>
                    <a:gd name="connsiteY57" fmla="*/ 483508 h 521458"/>
                    <a:gd name="connsiteX58" fmla="*/ 437912 w 603899"/>
                    <a:gd name="connsiteY58" fmla="*/ 483508 h 521458"/>
                    <a:gd name="connsiteX59" fmla="*/ 372485 w 603899"/>
                    <a:gd name="connsiteY59" fmla="*/ 517878 h 521458"/>
                    <a:gd name="connsiteX60" fmla="*/ 345239 w 603899"/>
                    <a:gd name="connsiteY60" fmla="*/ 517162 h 521458"/>
                    <a:gd name="connsiteX61" fmla="*/ 335918 w 603899"/>
                    <a:gd name="connsiteY61" fmla="*/ 491742 h 521458"/>
                    <a:gd name="connsiteX62" fmla="*/ 345060 w 603899"/>
                    <a:gd name="connsiteY62" fmla="*/ 435891 h 521458"/>
                    <a:gd name="connsiteX63" fmla="*/ 41765 w 603899"/>
                    <a:gd name="connsiteY63" fmla="*/ 435891 h 521458"/>
                    <a:gd name="connsiteX64" fmla="*/ 0 w 603899"/>
                    <a:gd name="connsiteY64" fmla="*/ 394181 h 521458"/>
                    <a:gd name="connsiteX65" fmla="*/ 0 w 603899"/>
                    <a:gd name="connsiteY65" fmla="*/ 41709 h 521458"/>
                    <a:gd name="connsiteX66" fmla="*/ 41765 w 603899"/>
                    <a:gd name="connsiteY66" fmla="*/ 0 h 52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3899" h="521458">
                      <a:moveTo>
                        <a:pt x="389514" y="386484"/>
                      </a:moveTo>
                      <a:lnTo>
                        <a:pt x="374816" y="476168"/>
                      </a:lnTo>
                      <a:lnTo>
                        <a:pt x="421062" y="451823"/>
                      </a:lnTo>
                      <a:cubicBezTo>
                        <a:pt x="433252" y="445378"/>
                        <a:pt x="450998" y="445378"/>
                        <a:pt x="463187" y="451823"/>
                      </a:cubicBezTo>
                      <a:lnTo>
                        <a:pt x="509434" y="476168"/>
                      </a:lnTo>
                      <a:lnTo>
                        <a:pt x="500471" y="421570"/>
                      </a:lnTo>
                      <a:cubicBezTo>
                        <a:pt x="500471" y="421570"/>
                        <a:pt x="500471" y="421570"/>
                        <a:pt x="500471" y="421391"/>
                      </a:cubicBezTo>
                      <a:lnTo>
                        <a:pt x="494735" y="386484"/>
                      </a:lnTo>
                      <a:cubicBezTo>
                        <a:pt x="479140" y="395256"/>
                        <a:pt x="461215" y="400089"/>
                        <a:pt x="442214" y="400089"/>
                      </a:cubicBezTo>
                      <a:cubicBezTo>
                        <a:pt x="423034" y="400089"/>
                        <a:pt x="405109" y="395256"/>
                        <a:pt x="389514" y="386484"/>
                      </a:cubicBezTo>
                      <a:close/>
                      <a:moveTo>
                        <a:pt x="442214" y="218751"/>
                      </a:moveTo>
                      <a:cubicBezTo>
                        <a:pt x="402062" y="218751"/>
                        <a:pt x="369259" y="251331"/>
                        <a:pt x="369259" y="291608"/>
                      </a:cubicBezTo>
                      <a:cubicBezTo>
                        <a:pt x="369259" y="331707"/>
                        <a:pt x="402062" y="364287"/>
                        <a:pt x="442214" y="364287"/>
                      </a:cubicBezTo>
                      <a:cubicBezTo>
                        <a:pt x="482367" y="364287"/>
                        <a:pt x="514990" y="331707"/>
                        <a:pt x="514990" y="291608"/>
                      </a:cubicBezTo>
                      <a:cubicBezTo>
                        <a:pt x="514990" y="251331"/>
                        <a:pt x="482367" y="218751"/>
                        <a:pt x="442214" y="218751"/>
                      </a:cubicBezTo>
                      <a:close/>
                      <a:moveTo>
                        <a:pt x="92303" y="199982"/>
                      </a:moveTo>
                      <a:lnTo>
                        <a:pt x="264405" y="199982"/>
                      </a:lnTo>
                      <a:cubicBezTo>
                        <a:pt x="274265" y="199982"/>
                        <a:pt x="282332" y="208032"/>
                        <a:pt x="282332" y="217871"/>
                      </a:cubicBezTo>
                      <a:cubicBezTo>
                        <a:pt x="282332" y="227888"/>
                        <a:pt x="274265" y="235759"/>
                        <a:pt x="264405" y="235759"/>
                      </a:cubicBezTo>
                      <a:lnTo>
                        <a:pt x="92303" y="235759"/>
                      </a:lnTo>
                      <a:cubicBezTo>
                        <a:pt x="82444" y="235759"/>
                        <a:pt x="74376" y="227888"/>
                        <a:pt x="74376" y="217871"/>
                      </a:cubicBezTo>
                      <a:cubicBezTo>
                        <a:pt x="74376" y="208032"/>
                        <a:pt x="82444" y="199982"/>
                        <a:pt x="92303" y="199982"/>
                      </a:cubicBezTo>
                      <a:close/>
                      <a:moveTo>
                        <a:pt x="92302" y="102955"/>
                      </a:moveTo>
                      <a:lnTo>
                        <a:pt x="498684" y="102955"/>
                      </a:lnTo>
                      <a:cubicBezTo>
                        <a:pt x="508544" y="102955"/>
                        <a:pt x="516610" y="111005"/>
                        <a:pt x="516610" y="120843"/>
                      </a:cubicBezTo>
                      <a:cubicBezTo>
                        <a:pt x="516610" y="130682"/>
                        <a:pt x="508544" y="138732"/>
                        <a:pt x="498684" y="138732"/>
                      </a:cubicBezTo>
                      <a:lnTo>
                        <a:pt x="92302" y="138732"/>
                      </a:lnTo>
                      <a:cubicBezTo>
                        <a:pt x="82443" y="138732"/>
                        <a:pt x="74376" y="130682"/>
                        <a:pt x="74376" y="120843"/>
                      </a:cubicBezTo>
                      <a:cubicBezTo>
                        <a:pt x="74376" y="111005"/>
                        <a:pt x="82443" y="102955"/>
                        <a:pt x="92302" y="102955"/>
                      </a:cubicBezTo>
                      <a:close/>
                      <a:moveTo>
                        <a:pt x="41765" y="35802"/>
                      </a:moveTo>
                      <a:cubicBezTo>
                        <a:pt x="38539" y="35802"/>
                        <a:pt x="35850" y="38487"/>
                        <a:pt x="35850" y="41709"/>
                      </a:cubicBezTo>
                      <a:lnTo>
                        <a:pt x="35850" y="394181"/>
                      </a:lnTo>
                      <a:cubicBezTo>
                        <a:pt x="35850" y="397404"/>
                        <a:pt x="38539" y="400089"/>
                        <a:pt x="41765" y="400089"/>
                      </a:cubicBezTo>
                      <a:lnTo>
                        <a:pt x="350437" y="400089"/>
                      </a:lnTo>
                      <a:cubicBezTo>
                        <a:pt x="350617" y="400089"/>
                        <a:pt x="350796" y="400089"/>
                        <a:pt x="350975" y="400089"/>
                      </a:cubicBezTo>
                      <a:lnTo>
                        <a:pt x="357607" y="360169"/>
                      </a:lnTo>
                      <a:cubicBezTo>
                        <a:pt x="357607" y="360169"/>
                        <a:pt x="357607" y="359990"/>
                        <a:pt x="357607" y="359811"/>
                      </a:cubicBezTo>
                      <a:cubicBezTo>
                        <a:pt x="342550" y="341194"/>
                        <a:pt x="333408" y="317386"/>
                        <a:pt x="333408" y="291608"/>
                      </a:cubicBezTo>
                      <a:cubicBezTo>
                        <a:pt x="333408" y="231640"/>
                        <a:pt x="382165" y="182949"/>
                        <a:pt x="442214" y="182949"/>
                      </a:cubicBezTo>
                      <a:cubicBezTo>
                        <a:pt x="502084" y="182949"/>
                        <a:pt x="550841" y="231640"/>
                        <a:pt x="550841" y="291608"/>
                      </a:cubicBezTo>
                      <a:cubicBezTo>
                        <a:pt x="550841" y="317386"/>
                        <a:pt x="541878" y="341194"/>
                        <a:pt x="526642" y="359811"/>
                      </a:cubicBezTo>
                      <a:cubicBezTo>
                        <a:pt x="526642" y="359990"/>
                        <a:pt x="526821" y="360169"/>
                        <a:pt x="526821" y="360169"/>
                      </a:cubicBezTo>
                      <a:lnTo>
                        <a:pt x="533274" y="400089"/>
                      </a:lnTo>
                      <a:lnTo>
                        <a:pt x="561954" y="400089"/>
                      </a:lnTo>
                      <a:cubicBezTo>
                        <a:pt x="565181" y="400089"/>
                        <a:pt x="568049" y="397404"/>
                        <a:pt x="568049" y="394181"/>
                      </a:cubicBezTo>
                      <a:lnTo>
                        <a:pt x="568049" y="41709"/>
                      </a:lnTo>
                      <a:cubicBezTo>
                        <a:pt x="568049" y="38487"/>
                        <a:pt x="565181" y="35802"/>
                        <a:pt x="561954" y="35802"/>
                      </a:cubicBezTo>
                      <a:close/>
                      <a:moveTo>
                        <a:pt x="41765" y="0"/>
                      </a:moveTo>
                      <a:lnTo>
                        <a:pt x="561954" y="0"/>
                      </a:lnTo>
                      <a:cubicBezTo>
                        <a:pt x="585078" y="0"/>
                        <a:pt x="603899" y="18617"/>
                        <a:pt x="603899" y="41709"/>
                      </a:cubicBezTo>
                      <a:lnTo>
                        <a:pt x="603899" y="394181"/>
                      </a:lnTo>
                      <a:cubicBezTo>
                        <a:pt x="603899" y="417095"/>
                        <a:pt x="585078" y="435891"/>
                        <a:pt x="561954" y="435891"/>
                      </a:cubicBezTo>
                      <a:lnTo>
                        <a:pt x="539189" y="435891"/>
                      </a:lnTo>
                      <a:lnTo>
                        <a:pt x="548331" y="491742"/>
                      </a:lnTo>
                      <a:cubicBezTo>
                        <a:pt x="550124" y="502125"/>
                        <a:pt x="546539" y="511791"/>
                        <a:pt x="539010" y="517162"/>
                      </a:cubicBezTo>
                      <a:cubicBezTo>
                        <a:pt x="535067" y="520026"/>
                        <a:pt x="530406" y="521458"/>
                        <a:pt x="525566" y="521458"/>
                      </a:cubicBezTo>
                      <a:cubicBezTo>
                        <a:pt x="521085" y="521458"/>
                        <a:pt x="516424" y="520205"/>
                        <a:pt x="511943" y="517878"/>
                      </a:cubicBezTo>
                      <a:lnTo>
                        <a:pt x="446516" y="483508"/>
                      </a:lnTo>
                      <a:cubicBezTo>
                        <a:pt x="444724" y="482613"/>
                        <a:pt x="439705" y="482613"/>
                        <a:pt x="437912" y="483508"/>
                      </a:cubicBezTo>
                      <a:lnTo>
                        <a:pt x="372485" y="517878"/>
                      </a:lnTo>
                      <a:cubicBezTo>
                        <a:pt x="362985" y="522890"/>
                        <a:pt x="352768" y="522532"/>
                        <a:pt x="345239" y="517162"/>
                      </a:cubicBezTo>
                      <a:cubicBezTo>
                        <a:pt x="337710" y="511791"/>
                        <a:pt x="334305" y="502125"/>
                        <a:pt x="335918" y="491742"/>
                      </a:cubicBezTo>
                      <a:lnTo>
                        <a:pt x="345060" y="435891"/>
                      </a:lnTo>
                      <a:lnTo>
                        <a:pt x="41765" y="435891"/>
                      </a:lnTo>
                      <a:cubicBezTo>
                        <a:pt x="18821" y="435891"/>
                        <a:pt x="0" y="417274"/>
                        <a:pt x="0" y="394181"/>
                      </a:cubicBezTo>
                      <a:lnTo>
                        <a:pt x="0" y="41709"/>
                      </a:lnTo>
                      <a:cubicBezTo>
                        <a:pt x="0" y="18617"/>
                        <a:pt x="18821" y="0"/>
                        <a:pt x="41765" y="0"/>
                      </a:cubicBezTo>
                      <a:close/>
                    </a:path>
                  </a:pathLst>
                </a:custGeom>
                <a:solidFill>
                  <a:srgbClr val="595959"/>
                </a:solidFill>
                <a:ln>
                  <a:noFill/>
                </a:ln>
              </p:spPr>
            </p:sp>
          </p:grpSp>
        </p:grpSp>
        <p:grpSp>
          <p:nvGrpSpPr>
            <p:cNvPr id="73" name="组合 72">
              <a:extLst>
                <a:ext uri="{FF2B5EF4-FFF2-40B4-BE49-F238E27FC236}">
                  <a16:creationId xmlns:a16="http://schemas.microsoft.com/office/drawing/2014/main" id="{D48C7032-06C7-4EC7-93CF-E074B9860068}"/>
                </a:ext>
              </a:extLst>
            </p:cNvPr>
            <p:cNvGrpSpPr/>
            <p:nvPr/>
          </p:nvGrpSpPr>
          <p:grpSpPr>
            <a:xfrm>
              <a:off x="3082489" y="2109774"/>
              <a:ext cx="2141501" cy="1927042"/>
              <a:chOff x="2766401" y="2109774"/>
              <a:chExt cx="2141501" cy="1927042"/>
            </a:xfrm>
          </p:grpSpPr>
          <p:sp>
            <p:nvSpPr>
              <p:cNvPr id="14" name="矩形 13">
                <a:extLst>
                  <a:ext uri="{FF2B5EF4-FFF2-40B4-BE49-F238E27FC236}">
                    <a16:creationId xmlns:a16="http://schemas.microsoft.com/office/drawing/2014/main" id="{29A0BFD6-4AC5-4239-B4BF-D35A556CCAC4}"/>
                  </a:ext>
                </a:extLst>
              </p:cNvPr>
              <p:cNvSpPr/>
              <p:nvPr/>
            </p:nvSpPr>
            <p:spPr>
              <a:xfrm>
                <a:off x="2766401" y="3067320"/>
                <a:ext cx="2141501" cy="969496"/>
              </a:xfrm>
              <a:prstGeom prst="rect">
                <a:avLst/>
              </a:prstGeom>
            </p:spPr>
            <p:txBody>
              <a:bodyPr wrap="square">
                <a:spAutoFit/>
              </a:bodyPr>
              <a:lstStyle/>
              <a:p>
                <a:pPr algn="ctr">
                  <a:lnSpc>
                    <a:spcPct val="150000"/>
                  </a:lnSpc>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高端导师</a:t>
                </a:r>
                <a:endParaRPr lang="en-US" altLang="zh-CN" sz="1400" b="1" dirty="0">
                  <a:solidFill>
                    <a:schemeClr val="tx1">
                      <a:lumMod val="65000"/>
                      <a:lumOff val="35000"/>
                    </a:schemeClr>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诺奖获得者、前国家领导、院士</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名教授</a:t>
                </a:r>
                <a:endParaRPr lang="zh-CN" altLang="en-US" sz="1400"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25" name="组合 24">
                <a:extLst>
                  <a:ext uri="{FF2B5EF4-FFF2-40B4-BE49-F238E27FC236}">
                    <a16:creationId xmlns:a16="http://schemas.microsoft.com/office/drawing/2014/main" id="{70F523EE-A777-48A4-8004-234665F04580}"/>
                  </a:ext>
                </a:extLst>
              </p:cNvPr>
              <p:cNvGrpSpPr/>
              <p:nvPr/>
            </p:nvGrpSpPr>
            <p:grpSpPr>
              <a:xfrm>
                <a:off x="3375286" y="2109774"/>
                <a:ext cx="923731" cy="923731"/>
                <a:chOff x="3356169" y="2638907"/>
                <a:chExt cx="923731" cy="923731"/>
              </a:xfrm>
            </p:grpSpPr>
            <p:sp>
              <p:nvSpPr>
                <p:cNvPr id="16" name="椭圆 15">
                  <a:extLst>
                    <a:ext uri="{FF2B5EF4-FFF2-40B4-BE49-F238E27FC236}">
                      <a16:creationId xmlns:a16="http://schemas.microsoft.com/office/drawing/2014/main" id="{8803892E-6840-42FF-BE9B-EFD699424BCB}"/>
                    </a:ext>
                  </a:extLst>
                </p:cNvPr>
                <p:cNvSpPr/>
                <p:nvPr/>
              </p:nvSpPr>
              <p:spPr>
                <a:xfrm>
                  <a:off x="3356169" y="2638907"/>
                  <a:ext cx="923731" cy="923731"/>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web-certificate_73524">
                  <a:extLst>
                    <a:ext uri="{FF2B5EF4-FFF2-40B4-BE49-F238E27FC236}">
                      <a16:creationId xmlns:a16="http://schemas.microsoft.com/office/drawing/2014/main" id="{BA2DF1EF-2BD3-4D1B-B997-85E3D196C6D8}"/>
                    </a:ext>
                  </a:extLst>
                </p:cNvPr>
                <p:cNvSpPr>
                  <a:spLocks noChangeAspect="1"/>
                </p:cNvSpPr>
                <p:nvPr/>
              </p:nvSpPr>
              <p:spPr bwMode="auto">
                <a:xfrm>
                  <a:off x="3535984" y="2827223"/>
                  <a:ext cx="564101" cy="547099"/>
                </a:xfrm>
                <a:custGeom>
                  <a:avLst/>
                  <a:gdLst>
                    <a:gd name="connsiteX0" fmla="*/ 99615 w 607969"/>
                    <a:gd name="connsiteY0" fmla="*/ 221822 h 589645"/>
                    <a:gd name="connsiteX1" fmla="*/ 61659 w 607969"/>
                    <a:gd name="connsiteY1" fmla="*/ 241699 h 589645"/>
                    <a:gd name="connsiteX2" fmla="*/ 99615 w 607969"/>
                    <a:gd name="connsiteY2" fmla="*/ 289727 h 589645"/>
                    <a:gd name="connsiteX3" fmla="*/ 160762 w 607969"/>
                    <a:gd name="connsiteY3" fmla="*/ 146212 h 589645"/>
                    <a:gd name="connsiteX4" fmla="*/ 218481 w 607969"/>
                    <a:gd name="connsiteY4" fmla="*/ 179166 h 589645"/>
                    <a:gd name="connsiteX5" fmla="*/ 272580 w 607969"/>
                    <a:gd name="connsiteY5" fmla="*/ 247310 h 589645"/>
                    <a:gd name="connsiteX6" fmla="*/ 280771 w 607969"/>
                    <a:gd name="connsiteY6" fmla="*/ 257677 h 589645"/>
                    <a:gd name="connsiteX7" fmla="*/ 338680 w 607969"/>
                    <a:gd name="connsiteY7" fmla="*/ 257677 h 589645"/>
                    <a:gd name="connsiteX8" fmla="*/ 340347 w 607969"/>
                    <a:gd name="connsiteY8" fmla="*/ 257724 h 589645"/>
                    <a:gd name="connsiteX9" fmla="*/ 358491 w 607969"/>
                    <a:gd name="connsiteY9" fmla="*/ 269850 h 589645"/>
                    <a:gd name="connsiteX10" fmla="*/ 360920 w 607969"/>
                    <a:gd name="connsiteY10" fmla="*/ 279836 h 589645"/>
                    <a:gd name="connsiteX11" fmla="*/ 338680 w 607969"/>
                    <a:gd name="connsiteY11" fmla="*/ 302044 h 589645"/>
                    <a:gd name="connsiteX12" fmla="*/ 272533 w 607969"/>
                    <a:gd name="connsiteY12" fmla="*/ 302044 h 589645"/>
                    <a:gd name="connsiteX13" fmla="*/ 270009 w 607969"/>
                    <a:gd name="connsiteY13" fmla="*/ 302044 h 589645"/>
                    <a:gd name="connsiteX14" fmla="*/ 252579 w 607969"/>
                    <a:gd name="connsiteY14" fmla="*/ 293627 h 589645"/>
                    <a:gd name="connsiteX15" fmla="*/ 227720 w 607969"/>
                    <a:gd name="connsiteY15" fmla="*/ 262242 h 589645"/>
                    <a:gd name="connsiteX16" fmla="*/ 227720 w 607969"/>
                    <a:gd name="connsiteY16" fmla="*/ 289727 h 589645"/>
                    <a:gd name="connsiteX17" fmla="*/ 280295 w 607969"/>
                    <a:gd name="connsiteY17" fmla="*/ 438759 h 589645"/>
                    <a:gd name="connsiteX18" fmla="*/ 271342 w 607969"/>
                    <a:gd name="connsiteY18" fmla="*/ 451408 h 589645"/>
                    <a:gd name="connsiteX19" fmla="*/ 227767 w 607969"/>
                    <a:gd name="connsiteY19" fmla="*/ 451408 h 589645"/>
                    <a:gd name="connsiteX20" fmla="*/ 227767 w 607969"/>
                    <a:gd name="connsiteY20" fmla="*/ 559829 h 589645"/>
                    <a:gd name="connsiteX21" fmla="*/ 197908 w 607969"/>
                    <a:gd name="connsiteY21" fmla="*/ 589645 h 589645"/>
                    <a:gd name="connsiteX22" fmla="*/ 168096 w 607969"/>
                    <a:gd name="connsiteY22" fmla="*/ 559829 h 589645"/>
                    <a:gd name="connsiteX23" fmla="*/ 168096 w 607969"/>
                    <a:gd name="connsiteY23" fmla="*/ 451408 h 589645"/>
                    <a:gd name="connsiteX24" fmla="*/ 153666 w 607969"/>
                    <a:gd name="connsiteY24" fmla="*/ 451408 h 589645"/>
                    <a:gd name="connsiteX25" fmla="*/ 153666 w 607969"/>
                    <a:gd name="connsiteY25" fmla="*/ 559829 h 589645"/>
                    <a:gd name="connsiteX26" fmla="*/ 123807 w 607969"/>
                    <a:gd name="connsiteY26" fmla="*/ 589645 h 589645"/>
                    <a:gd name="connsiteX27" fmla="*/ 93995 w 607969"/>
                    <a:gd name="connsiteY27" fmla="*/ 559829 h 589645"/>
                    <a:gd name="connsiteX28" fmla="*/ 93995 w 607969"/>
                    <a:gd name="connsiteY28" fmla="*/ 451408 h 589645"/>
                    <a:gd name="connsiteX29" fmla="*/ 50420 w 607969"/>
                    <a:gd name="connsiteY29" fmla="*/ 451408 h 589645"/>
                    <a:gd name="connsiteX30" fmla="*/ 41467 w 607969"/>
                    <a:gd name="connsiteY30" fmla="*/ 438759 h 589645"/>
                    <a:gd name="connsiteX31" fmla="*/ 79518 w 607969"/>
                    <a:gd name="connsiteY31" fmla="*/ 330956 h 589645"/>
                    <a:gd name="connsiteX32" fmla="*/ 78756 w 607969"/>
                    <a:gd name="connsiteY32" fmla="*/ 330956 h 589645"/>
                    <a:gd name="connsiteX33" fmla="*/ 61088 w 607969"/>
                    <a:gd name="connsiteY33" fmla="*/ 322254 h 589645"/>
                    <a:gd name="connsiteX34" fmla="*/ 4560 w 607969"/>
                    <a:gd name="connsiteY34" fmla="*/ 248737 h 589645"/>
                    <a:gd name="connsiteX35" fmla="*/ 512 w 607969"/>
                    <a:gd name="connsiteY35" fmla="*/ 230476 h 589645"/>
                    <a:gd name="connsiteX36" fmla="*/ 11894 w 607969"/>
                    <a:gd name="connsiteY36" fmla="*/ 215640 h 589645"/>
                    <a:gd name="connsiteX37" fmla="*/ 91138 w 607969"/>
                    <a:gd name="connsiteY37" fmla="*/ 174078 h 589645"/>
                    <a:gd name="connsiteX38" fmla="*/ 160762 w 607969"/>
                    <a:gd name="connsiteY38" fmla="*/ 146212 h 589645"/>
                    <a:gd name="connsiteX39" fmla="*/ 279163 w 607969"/>
                    <a:gd name="connsiteY39" fmla="*/ 79245 h 589645"/>
                    <a:gd name="connsiteX40" fmla="*/ 601637 w 607969"/>
                    <a:gd name="connsiteY40" fmla="*/ 79245 h 589645"/>
                    <a:gd name="connsiteX41" fmla="*/ 607969 w 607969"/>
                    <a:gd name="connsiteY41" fmla="*/ 85570 h 589645"/>
                    <a:gd name="connsiteX42" fmla="*/ 607969 w 607969"/>
                    <a:gd name="connsiteY42" fmla="*/ 305292 h 589645"/>
                    <a:gd name="connsiteX43" fmla="*/ 601637 w 607969"/>
                    <a:gd name="connsiteY43" fmla="*/ 311617 h 589645"/>
                    <a:gd name="connsiteX44" fmla="*/ 353247 w 607969"/>
                    <a:gd name="connsiteY44" fmla="*/ 311617 h 589645"/>
                    <a:gd name="connsiteX45" fmla="*/ 373863 w 607969"/>
                    <a:gd name="connsiteY45" fmla="*/ 279800 h 589645"/>
                    <a:gd name="connsiteX46" fmla="*/ 367245 w 607969"/>
                    <a:gd name="connsiteY46" fmla="*/ 259445 h 589645"/>
                    <a:gd name="connsiteX47" fmla="*/ 428140 w 607969"/>
                    <a:gd name="connsiteY47" fmla="*/ 184873 h 589645"/>
                    <a:gd name="connsiteX48" fmla="*/ 426569 w 607969"/>
                    <a:gd name="connsiteY48" fmla="*/ 169274 h 589645"/>
                    <a:gd name="connsiteX49" fmla="*/ 410952 w 607969"/>
                    <a:gd name="connsiteY49" fmla="*/ 170843 h 589645"/>
                    <a:gd name="connsiteX50" fmla="*/ 349152 w 607969"/>
                    <a:gd name="connsiteY50" fmla="*/ 246509 h 589645"/>
                    <a:gd name="connsiteX51" fmla="*/ 338868 w 607969"/>
                    <a:gd name="connsiteY51" fmla="*/ 244987 h 589645"/>
                    <a:gd name="connsiteX52" fmla="*/ 287162 w 607969"/>
                    <a:gd name="connsiteY52" fmla="*/ 244987 h 589645"/>
                    <a:gd name="connsiteX53" fmla="*/ 272783 w 607969"/>
                    <a:gd name="connsiteY53" fmla="*/ 226867 h 589645"/>
                    <a:gd name="connsiteX54" fmla="*/ 272783 w 607969"/>
                    <a:gd name="connsiteY54" fmla="*/ 85570 h 589645"/>
                    <a:gd name="connsiteX55" fmla="*/ 279163 w 607969"/>
                    <a:gd name="connsiteY55" fmla="*/ 79245 h 589645"/>
                    <a:gd name="connsiteX56" fmla="*/ 160949 w 607969"/>
                    <a:gd name="connsiteY56" fmla="*/ 0 h 589645"/>
                    <a:gd name="connsiteX57" fmla="*/ 221616 w 607969"/>
                    <a:gd name="connsiteY57" fmla="*/ 91917 h 589645"/>
                    <a:gd name="connsiteX58" fmla="*/ 239235 w 607969"/>
                    <a:gd name="connsiteY58" fmla="*/ 121114 h 589645"/>
                    <a:gd name="connsiteX59" fmla="*/ 241093 w 607969"/>
                    <a:gd name="connsiteY59" fmla="*/ 125583 h 589645"/>
                    <a:gd name="connsiteX60" fmla="*/ 218188 w 607969"/>
                    <a:gd name="connsiteY60" fmla="*/ 140990 h 589645"/>
                    <a:gd name="connsiteX61" fmla="*/ 186044 w 607969"/>
                    <a:gd name="connsiteY61" fmla="*/ 132526 h 589645"/>
                    <a:gd name="connsiteX62" fmla="*/ 199997 w 607969"/>
                    <a:gd name="connsiteY62" fmla="*/ 109416 h 589645"/>
                    <a:gd name="connsiteX63" fmla="*/ 160949 w 607969"/>
                    <a:gd name="connsiteY63" fmla="*/ 132241 h 589645"/>
                    <a:gd name="connsiteX64" fmla="*/ 121901 w 607969"/>
                    <a:gd name="connsiteY64" fmla="*/ 109416 h 589645"/>
                    <a:gd name="connsiteX65" fmla="*/ 135901 w 607969"/>
                    <a:gd name="connsiteY65" fmla="*/ 132526 h 589645"/>
                    <a:gd name="connsiteX66" fmla="*/ 103758 w 607969"/>
                    <a:gd name="connsiteY66" fmla="*/ 140990 h 589645"/>
                    <a:gd name="connsiteX67" fmla="*/ 80852 w 607969"/>
                    <a:gd name="connsiteY67" fmla="*/ 125583 h 589645"/>
                    <a:gd name="connsiteX68" fmla="*/ 82662 w 607969"/>
                    <a:gd name="connsiteY68" fmla="*/ 121114 h 589645"/>
                    <a:gd name="connsiteX69" fmla="*/ 100329 w 607969"/>
                    <a:gd name="connsiteY69" fmla="*/ 91917 h 589645"/>
                    <a:gd name="connsiteX70" fmla="*/ 160949 w 607969"/>
                    <a:gd name="connsiteY70" fmla="*/ 0 h 58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69" h="589645">
                      <a:moveTo>
                        <a:pt x="99615" y="221822"/>
                      </a:moveTo>
                      <a:lnTo>
                        <a:pt x="61659" y="241699"/>
                      </a:lnTo>
                      <a:lnTo>
                        <a:pt x="99615" y="289727"/>
                      </a:lnTo>
                      <a:close/>
                      <a:moveTo>
                        <a:pt x="160762" y="146212"/>
                      </a:moveTo>
                      <a:cubicBezTo>
                        <a:pt x="185335" y="146212"/>
                        <a:pt x="205527" y="160288"/>
                        <a:pt x="218481" y="179166"/>
                      </a:cubicBezTo>
                      <a:cubicBezTo>
                        <a:pt x="230815" y="197046"/>
                        <a:pt x="272580" y="247310"/>
                        <a:pt x="272580" y="247310"/>
                      </a:cubicBezTo>
                      <a:lnTo>
                        <a:pt x="280771" y="257677"/>
                      </a:lnTo>
                      <a:lnTo>
                        <a:pt x="338680" y="257677"/>
                      </a:lnTo>
                      <a:cubicBezTo>
                        <a:pt x="339252" y="257677"/>
                        <a:pt x="339776" y="257677"/>
                        <a:pt x="340347" y="257724"/>
                      </a:cubicBezTo>
                      <a:cubicBezTo>
                        <a:pt x="348300" y="258295"/>
                        <a:pt x="355062" y="263050"/>
                        <a:pt x="358491" y="269850"/>
                      </a:cubicBezTo>
                      <a:cubicBezTo>
                        <a:pt x="360015" y="272894"/>
                        <a:pt x="360920" y="276222"/>
                        <a:pt x="360920" y="279836"/>
                      </a:cubicBezTo>
                      <a:cubicBezTo>
                        <a:pt x="360920" y="292105"/>
                        <a:pt x="350967" y="302044"/>
                        <a:pt x="338680" y="302044"/>
                      </a:cubicBezTo>
                      <a:lnTo>
                        <a:pt x="272533" y="302044"/>
                      </a:lnTo>
                      <a:lnTo>
                        <a:pt x="270009" y="302044"/>
                      </a:lnTo>
                      <a:cubicBezTo>
                        <a:pt x="263198" y="302044"/>
                        <a:pt x="256769" y="298953"/>
                        <a:pt x="252579" y="293627"/>
                      </a:cubicBezTo>
                      <a:lnTo>
                        <a:pt x="227720" y="262242"/>
                      </a:lnTo>
                      <a:lnTo>
                        <a:pt x="227720" y="289727"/>
                      </a:lnTo>
                      <a:lnTo>
                        <a:pt x="280295" y="438759"/>
                      </a:lnTo>
                      <a:cubicBezTo>
                        <a:pt x="282486" y="444941"/>
                        <a:pt x="277866" y="451408"/>
                        <a:pt x="271342" y="451408"/>
                      </a:cubicBezTo>
                      <a:lnTo>
                        <a:pt x="227767" y="451408"/>
                      </a:lnTo>
                      <a:lnTo>
                        <a:pt x="227767" y="559829"/>
                      </a:lnTo>
                      <a:cubicBezTo>
                        <a:pt x="227767" y="576283"/>
                        <a:pt x="214385" y="589645"/>
                        <a:pt x="197908" y="589645"/>
                      </a:cubicBezTo>
                      <a:cubicBezTo>
                        <a:pt x="181478" y="589645"/>
                        <a:pt x="168096" y="576330"/>
                        <a:pt x="168096" y="559829"/>
                      </a:cubicBezTo>
                      <a:lnTo>
                        <a:pt x="168096" y="451408"/>
                      </a:lnTo>
                      <a:lnTo>
                        <a:pt x="153666" y="451408"/>
                      </a:lnTo>
                      <a:lnTo>
                        <a:pt x="153666" y="559829"/>
                      </a:lnTo>
                      <a:cubicBezTo>
                        <a:pt x="153666" y="576283"/>
                        <a:pt x="140284" y="589645"/>
                        <a:pt x="123807" y="589645"/>
                      </a:cubicBezTo>
                      <a:cubicBezTo>
                        <a:pt x="107377" y="589645"/>
                        <a:pt x="93995" y="576330"/>
                        <a:pt x="93995" y="559829"/>
                      </a:cubicBezTo>
                      <a:lnTo>
                        <a:pt x="93995" y="451408"/>
                      </a:lnTo>
                      <a:lnTo>
                        <a:pt x="50420" y="451408"/>
                      </a:lnTo>
                      <a:cubicBezTo>
                        <a:pt x="43896" y="451408"/>
                        <a:pt x="39324" y="444941"/>
                        <a:pt x="41467" y="438759"/>
                      </a:cubicBezTo>
                      <a:lnTo>
                        <a:pt x="79518" y="330956"/>
                      </a:lnTo>
                      <a:lnTo>
                        <a:pt x="78756" y="330956"/>
                      </a:lnTo>
                      <a:cubicBezTo>
                        <a:pt x="72089" y="330956"/>
                        <a:pt x="65469" y="327960"/>
                        <a:pt x="61088" y="322254"/>
                      </a:cubicBezTo>
                      <a:lnTo>
                        <a:pt x="4560" y="248737"/>
                      </a:lnTo>
                      <a:cubicBezTo>
                        <a:pt x="560" y="243506"/>
                        <a:pt x="-869" y="236848"/>
                        <a:pt x="512" y="230476"/>
                      </a:cubicBezTo>
                      <a:cubicBezTo>
                        <a:pt x="1893" y="224104"/>
                        <a:pt x="6084" y="218683"/>
                        <a:pt x="11894" y="215640"/>
                      </a:cubicBezTo>
                      <a:cubicBezTo>
                        <a:pt x="38277" y="201802"/>
                        <a:pt x="64707" y="187916"/>
                        <a:pt x="91138" y="174078"/>
                      </a:cubicBezTo>
                      <a:cubicBezTo>
                        <a:pt x="112568" y="162856"/>
                        <a:pt x="135998" y="146212"/>
                        <a:pt x="160762" y="146212"/>
                      </a:cubicBezTo>
                      <a:close/>
                      <a:moveTo>
                        <a:pt x="279163" y="79245"/>
                      </a:moveTo>
                      <a:lnTo>
                        <a:pt x="601637" y="79245"/>
                      </a:lnTo>
                      <a:cubicBezTo>
                        <a:pt x="605112" y="79245"/>
                        <a:pt x="607969" y="82099"/>
                        <a:pt x="607969" y="85570"/>
                      </a:cubicBezTo>
                      <a:lnTo>
                        <a:pt x="607969" y="305292"/>
                      </a:lnTo>
                      <a:cubicBezTo>
                        <a:pt x="607969" y="308764"/>
                        <a:pt x="605112" y="311617"/>
                        <a:pt x="601637" y="311617"/>
                      </a:cubicBezTo>
                      <a:lnTo>
                        <a:pt x="353247" y="311617"/>
                      </a:lnTo>
                      <a:cubicBezTo>
                        <a:pt x="365340" y="306195"/>
                        <a:pt x="373863" y="293925"/>
                        <a:pt x="373863" y="279800"/>
                      </a:cubicBezTo>
                      <a:cubicBezTo>
                        <a:pt x="373863" y="272191"/>
                        <a:pt x="371387" y="265152"/>
                        <a:pt x="367245" y="259445"/>
                      </a:cubicBezTo>
                      <a:lnTo>
                        <a:pt x="428140" y="184873"/>
                      </a:lnTo>
                      <a:cubicBezTo>
                        <a:pt x="431996" y="180117"/>
                        <a:pt x="431330" y="173126"/>
                        <a:pt x="426569" y="169274"/>
                      </a:cubicBezTo>
                      <a:cubicBezTo>
                        <a:pt x="421808" y="165422"/>
                        <a:pt x="414809" y="166087"/>
                        <a:pt x="410952" y="170843"/>
                      </a:cubicBezTo>
                      <a:lnTo>
                        <a:pt x="349152" y="246509"/>
                      </a:lnTo>
                      <a:cubicBezTo>
                        <a:pt x="345867" y="245558"/>
                        <a:pt x="342439" y="244987"/>
                        <a:pt x="338868" y="244987"/>
                      </a:cubicBezTo>
                      <a:lnTo>
                        <a:pt x="287162" y="244987"/>
                      </a:lnTo>
                      <a:lnTo>
                        <a:pt x="272783" y="226867"/>
                      </a:lnTo>
                      <a:lnTo>
                        <a:pt x="272783" y="85570"/>
                      </a:lnTo>
                      <a:cubicBezTo>
                        <a:pt x="272783" y="82099"/>
                        <a:pt x="275640" y="79245"/>
                        <a:pt x="279163" y="79245"/>
                      </a:cubicBezTo>
                      <a:close/>
                      <a:moveTo>
                        <a:pt x="160949" y="0"/>
                      </a:moveTo>
                      <a:cubicBezTo>
                        <a:pt x="227331" y="0"/>
                        <a:pt x="221616" y="69092"/>
                        <a:pt x="221616" y="91917"/>
                      </a:cubicBezTo>
                      <a:cubicBezTo>
                        <a:pt x="221616" y="109559"/>
                        <a:pt x="233712" y="118118"/>
                        <a:pt x="239235" y="121114"/>
                      </a:cubicBezTo>
                      <a:cubicBezTo>
                        <a:pt x="240902" y="121970"/>
                        <a:pt x="241664" y="123872"/>
                        <a:pt x="241093" y="125583"/>
                      </a:cubicBezTo>
                      <a:cubicBezTo>
                        <a:pt x="237426" y="137471"/>
                        <a:pt x="228092" y="140990"/>
                        <a:pt x="218188" y="140990"/>
                      </a:cubicBezTo>
                      <a:cubicBezTo>
                        <a:pt x="202854" y="140990"/>
                        <a:pt x="186044" y="132526"/>
                        <a:pt x="186044" y="132526"/>
                      </a:cubicBezTo>
                      <a:cubicBezTo>
                        <a:pt x="193997" y="127866"/>
                        <a:pt x="198044" y="118736"/>
                        <a:pt x="199997" y="109416"/>
                      </a:cubicBezTo>
                      <a:cubicBezTo>
                        <a:pt x="191711" y="123206"/>
                        <a:pt x="177282" y="132241"/>
                        <a:pt x="160949" y="132241"/>
                      </a:cubicBezTo>
                      <a:cubicBezTo>
                        <a:pt x="144663" y="132241"/>
                        <a:pt x="130234" y="123206"/>
                        <a:pt x="121901" y="109416"/>
                      </a:cubicBezTo>
                      <a:cubicBezTo>
                        <a:pt x="123901" y="118689"/>
                        <a:pt x="127948" y="127866"/>
                        <a:pt x="135901" y="132526"/>
                      </a:cubicBezTo>
                      <a:cubicBezTo>
                        <a:pt x="135901" y="132526"/>
                        <a:pt x="119043" y="140990"/>
                        <a:pt x="103758" y="140990"/>
                      </a:cubicBezTo>
                      <a:cubicBezTo>
                        <a:pt x="93805" y="140990"/>
                        <a:pt x="84519" y="137376"/>
                        <a:pt x="80852" y="125583"/>
                      </a:cubicBezTo>
                      <a:cubicBezTo>
                        <a:pt x="80281" y="123872"/>
                        <a:pt x="81043" y="121970"/>
                        <a:pt x="82662" y="121114"/>
                      </a:cubicBezTo>
                      <a:cubicBezTo>
                        <a:pt x="88186" y="118118"/>
                        <a:pt x="100329" y="109559"/>
                        <a:pt x="100329" y="91917"/>
                      </a:cubicBezTo>
                      <a:cubicBezTo>
                        <a:pt x="100329" y="69092"/>
                        <a:pt x="94615" y="0"/>
                        <a:pt x="160949" y="0"/>
                      </a:cubicBezTo>
                      <a:close/>
                    </a:path>
                  </a:pathLst>
                </a:custGeom>
                <a:solidFill>
                  <a:srgbClr val="595959"/>
                </a:solidFill>
                <a:ln>
                  <a:noFill/>
                </a:ln>
              </p:spPr>
              <p:txBody>
                <a:bodyPr/>
                <a:lstStyle/>
                <a:p>
                  <a:endParaRPr lang="zh-CN" altLang="en-US"/>
                </a:p>
              </p:txBody>
            </p:sp>
          </p:grpSp>
        </p:grpSp>
        <p:grpSp>
          <p:nvGrpSpPr>
            <p:cNvPr id="74" name="组合 73">
              <a:extLst>
                <a:ext uri="{FF2B5EF4-FFF2-40B4-BE49-F238E27FC236}">
                  <a16:creationId xmlns:a16="http://schemas.microsoft.com/office/drawing/2014/main" id="{2F80C6D4-DDA8-49FC-B6F1-5A610C4F381B}"/>
                </a:ext>
              </a:extLst>
            </p:cNvPr>
            <p:cNvGrpSpPr/>
            <p:nvPr/>
          </p:nvGrpSpPr>
          <p:grpSpPr>
            <a:xfrm>
              <a:off x="6055244" y="2109774"/>
              <a:ext cx="1607632" cy="1617407"/>
              <a:chOff x="6055244" y="2109774"/>
              <a:chExt cx="1607632" cy="1617407"/>
            </a:xfrm>
          </p:grpSpPr>
          <p:sp>
            <p:nvSpPr>
              <p:cNvPr id="19" name="矩形 18">
                <a:extLst>
                  <a:ext uri="{FF2B5EF4-FFF2-40B4-BE49-F238E27FC236}">
                    <a16:creationId xmlns:a16="http://schemas.microsoft.com/office/drawing/2014/main" id="{15E380DF-D4A8-4FA3-825A-729C01EE2106}"/>
                  </a:ext>
                </a:extLst>
              </p:cNvPr>
              <p:cNvSpPr/>
              <p:nvPr/>
            </p:nvSpPr>
            <p:spPr>
              <a:xfrm>
                <a:off x="6055244" y="3067320"/>
                <a:ext cx="1607632" cy="659861"/>
              </a:xfrm>
              <a:prstGeom prst="rect">
                <a:avLst/>
              </a:prstGeom>
            </p:spPr>
            <p:txBody>
              <a:bodyPr wrap="square">
                <a:spAutoFit/>
              </a:bodyPr>
              <a:lstStyle/>
              <a:p>
                <a:pPr algn="ctr">
                  <a:lnSpc>
                    <a:spcPct val="150000"/>
                  </a:lnSpc>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专注英国</a:t>
                </a:r>
                <a:endParaRPr lang="en-US" altLang="zh-CN" sz="1400" b="1" dirty="0">
                  <a:solidFill>
                    <a:schemeClr val="tx1">
                      <a:lumMod val="65000"/>
                      <a:lumOff val="35000"/>
                    </a:schemeClr>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深度体验英伦文化</a:t>
                </a:r>
              </a:p>
            </p:txBody>
          </p:sp>
          <p:grpSp>
            <p:nvGrpSpPr>
              <p:cNvPr id="32" name="Group 25">
                <a:extLst>
                  <a:ext uri="{FF2B5EF4-FFF2-40B4-BE49-F238E27FC236}">
                    <a16:creationId xmlns:a16="http://schemas.microsoft.com/office/drawing/2014/main" id="{01EAD698-6BEA-4A59-ACF1-8EF6C4B203E0}"/>
                  </a:ext>
                </a:extLst>
              </p:cNvPr>
              <p:cNvGrpSpPr/>
              <p:nvPr/>
            </p:nvGrpSpPr>
            <p:grpSpPr>
              <a:xfrm>
                <a:off x="6397195" y="2109774"/>
                <a:ext cx="923731" cy="923731"/>
                <a:chOff x="3356169" y="2638907"/>
                <a:chExt cx="923731" cy="923731"/>
              </a:xfrm>
            </p:grpSpPr>
            <p:sp>
              <p:nvSpPr>
                <p:cNvPr id="33" name="椭圆 32">
                  <a:extLst>
                    <a:ext uri="{FF2B5EF4-FFF2-40B4-BE49-F238E27FC236}">
                      <a16:creationId xmlns:a16="http://schemas.microsoft.com/office/drawing/2014/main" id="{35998A07-BF88-4041-BD79-2C6659A29EC2}"/>
                    </a:ext>
                  </a:extLst>
                </p:cNvPr>
                <p:cNvSpPr/>
                <p:nvPr/>
              </p:nvSpPr>
              <p:spPr>
                <a:xfrm>
                  <a:off x="3356169" y="2638907"/>
                  <a:ext cx="923731" cy="923731"/>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4" name="web-certificate_73524">
                  <a:extLst>
                    <a:ext uri="{FF2B5EF4-FFF2-40B4-BE49-F238E27FC236}">
                      <a16:creationId xmlns:a16="http://schemas.microsoft.com/office/drawing/2014/main" id="{F18D7435-02C7-4130-88EB-AB1C08C3DAD1}"/>
                    </a:ext>
                  </a:extLst>
                </p:cNvPr>
                <p:cNvSpPr>
                  <a:spLocks noChangeAspect="1"/>
                </p:cNvSpPr>
                <p:nvPr/>
              </p:nvSpPr>
              <p:spPr bwMode="auto">
                <a:xfrm>
                  <a:off x="3617536" y="2818722"/>
                  <a:ext cx="400996" cy="56410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30792" h="606016">
                      <a:moveTo>
                        <a:pt x="185799" y="497839"/>
                      </a:moveTo>
                      <a:lnTo>
                        <a:pt x="243169" y="497839"/>
                      </a:lnTo>
                      <a:lnTo>
                        <a:pt x="243169" y="606016"/>
                      </a:lnTo>
                      <a:lnTo>
                        <a:pt x="185799" y="606016"/>
                      </a:lnTo>
                      <a:close/>
                      <a:moveTo>
                        <a:pt x="106765" y="497839"/>
                      </a:moveTo>
                      <a:lnTo>
                        <a:pt x="164064" y="497839"/>
                      </a:lnTo>
                      <a:lnTo>
                        <a:pt x="164064" y="606016"/>
                      </a:lnTo>
                      <a:lnTo>
                        <a:pt x="106765" y="606016"/>
                      </a:lnTo>
                      <a:close/>
                      <a:moveTo>
                        <a:pt x="27732" y="497839"/>
                      </a:moveTo>
                      <a:lnTo>
                        <a:pt x="85031" y="497839"/>
                      </a:lnTo>
                      <a:lnTo>
                        <a:pt x="85031" y="606016"/>
                      </a:lnTo>
                      <a:lnTo>
                        <a:pt x="27732" y="606016"/>
                      </a:lnTo>
                      <a:close/>
                      <a:moveTo>
                        <a:pt x="136055" y="388282"/>
                      </a:moveTo>
                      <a:lnTo>
                        <a:pt x="136156" y="388282"/>
                      </a:lnTo>
                      <a:lnTo>
                        <a:pt x="136258" y="388282"/>
                      </a:lnTo>
                      <a:cubicBezTo>
                        <a:pt x="142252" y="388180"/>
                        <a:pt x="147129" y="393055"/>
                        <a:pt x="147129" y="399047"/>
                      </a:cubicBezTo>
                      <a:cubicBezTo>
                        <a:pt x="147129" y="405039"/>
                        <a:pt x="142252" y="409914"/>
                        <a:pt x="136359" y="409914"/>
                      </a:cubicBezTo>
                      <a:lnTo>
                        <a:pt x="136258" y="409914"/>
                      </a:lnTo>
                      <a:lnTo>
                        <a:pt x="136156" y="409914"/>
                      </a:lnTo>
                      <a:lnTo>
                        <a:pt x="136055" y="409914"/>
                      </a:lnTo>
                      <a:cubicBezTo>
                        <a:pt x="130060" y="409914"/>
                        <a:pt x="125183" y="405039"/>
                        <a:pt x="125183" y="399047"/>
                      </a:cubicBezTo>
                      <a:cubicBezTo>
                        <a:pt x="125183" y="393055"/>
                        <a:pt x="130060" y="388282"/>
                        <a:pt x="136055" y="388282"/>
                      </a:cubicBezTo>
                      <a:close/>
                      <a:moveTo>
                        <a:pt x="102106" y="374910"/>
                      </a:moveTo>
                      <a:cubicBezTo>
                        <a:pt x="106381" y="379069"/>
                        <a:pt x="106483" y="385967"/>
                        <a:pt x="102208" y="390227"/>
                      </a:cubicBezTo>
                      <a:cubicBezTo>
                        <a:pt x="100172" y="392357"/>
                        <a:pt x="97322" y="393473"/>
                        <a:pt x="94471" y="393473"/>
                      </a:cubicBezTo>
                      <a:cubicBezTo>
                        <a:pt x="91723" y="393473"/>
                        <a:pt x="88974" y="392459"/>
                        <a:pt x="86938" y="390329"/>
                      </a:cubicBezTo>
                      <a:lnTo>
                        <a:pt x="86938" y="390430"/>
                      </a:lnTo>
                      <a:cubicBezTo>
                        <a:pt x="82663" y="386170"/>
                        <a:pt x="82561" y="379373"/>
                        <a:pt x="86735" y="375113"/>
                      </a:cubicBezTo>
                      <a:cubicBezTo>
                        <a:pt x="90909" y="370853"/>
                        <a:pt x="97831" y="370751"/>
                        <a:pt x="102106" y="374910"/>
                      </a:cubicBezTo>
                      <a:close/>
                      <a:moveTo>
                        <a:pt x="184892" y="373851"/>
                      </a:moveTo>
                      <a:cubicBezTo>
                        <a:pt x="189155" y="378010"/>
                        <a:pt x="189256" y="384908"/>
                        <a:pt x="185095" y="389168"/>
                      </a:cubicBezTo>
                      <a:cubicBezTo>
                        <a:pt x="182964" y="391298"/>
                        <a:pt x="180122" y="392414"/>
                        <a:pt x="177381" y="392414"/>
                      </a:cubicBezTo>
                      <a:cubicBezTo>
                        <a:pt x="174641" y="392414"/>
                        <a:pt x="171901" y="391400"/>
                        <a:pt x="169769" y="389371"/>
                      </a:cubicBezTo>
                      <a:cubicBezTo>
                        <a:pt x="165507" y="385212"/>
                        <a:pt x="165405" y="378314"/>
                        <a:pt x="169566" y="374054"/>
                      </a:cubicBezTo>
                      <a:cubicBezTo>
                        <a:pt x="173728" y="369794"/>
                        <a:pt x="180629" y="369692"/>
                        <a:pt x="184892" y="373851"/>
                      </a:cubicBezTo>
                      <a:close/>
                      <a:moveTo>
                        <a:pt x="193651" y="329329"/>
                      </a:moveTo>
                      <a:cubicBezTo>
                        <a:pt x="199632" y="329329"/>
                        <a:pt x="204498" y="334094"/>
                        <a:pt x="204498" y="340075"/>
                      </a:cubicBezTo>
                      <a:cubicBezTo>
                        <a:pt x="204498" y="346056"/>
                        <a:pt x="199734" y="350922"/>
                        <a:pt x="193752" y="350922"/>
                      </a:cubicBezTo>
                      <a:lnTo>
                        <a:pt x="193651" y="350922"/>
                      </a:lnTo>
                      <a:cubicBezTo>
                        <a:pt x="187771" y="350922"/>
                        <a:pt x="182905" y="346157"/>
                        <a:pt x="182905" y="340176"/>
                      </a:cubicBezTo>
                      <a:cubicBezTo>
                        <a:pt x="182905" y="334195"/>
                        <a:pt x="187670" y="329329"/>
                        <a:pt x="193651" y="329329"/>
                      </a:cubicBezTo>
                      <a:close/>
                      <a:moveTo>
                        <a:pt x="101189" y="292278"/>
                      </a:moveTo>
                      <a:cubicBezTo>
                        <a:pt x="105464" y="296538"/>
                        <a:pt x="105566" y="303335"/>
                        <a:pt x="101393" y="307595"/>
                      </a:cubicBezTo>
                      <a:cubicBezTo>
                        <a:pt x="99255" y="309827"/>
                        <a:pt x="96405" y="310841"/>
                        <a:pt x="93554" y="310841"/>
                      </a:cubicBezTo>
                      <a:cubicBezTo>
                        <a:pt x="90806" y="310841"/>
                        <a:pt x="88057" y="309827"/>
                        <a:pt x="86021" y="307798"/>
                      </a:cubicBezTo>
                      <a:cubicBezTo>
                        <a:pt x="81746" y="303639"/>
                        <a:pt x="81644" y="296741"/>
                        <a:pt x="85818" y="292481"/>
                      </a:cubicBezTo>
                      <a:cubicBezTo>
                        <a:pt x="89992" y="288221"/>
                        <a:pt x="96914" y="288119"/>
                        <a:pt x="101189" y="292278"/>
                      </a:cubicBezTo>
                      <a:close/>
                      <a:moveTo>
                        <a:pt x="183821" y="291284"/>
                      </a:moveTo>
                      <a:cubicBezTo>
                        <a:pt x="188198" y="295539"/>
                        <a:pt x="188198" y="302326"/>
                        <a:pt x="184025" y="306581"/>
                      </a:cubicBezTo>
                      <a:cubicBezTo>
                        <a:pt x="181887" y="308810"/>
                        <a:pt x="179138" y="309924"/>
                        <a:pt x="176288" y="309924"/>
                      </a:cubicBezTo>
                      <a:cubicBezTo>
                        <a:pt x="173540" y="309924"/>
                        <a:pt x="170791" y="308810"/>
                        <a:pt x="168653" y="306784"/>
                      </a:cubicBezTo>
                      <a:cubicBezTo>
                        <a:pt x="164378" y="302630"/>
                        <a:pt x="164276" y="295843"/>
                        <a:pt x="168552" y="291487"/>
                      </a:cubicBezTo>
                      <a:cubicBezTo>
                        <a:pt x="172725" y="287232"/>
                        <a:pt x="179546" y="287131"/>
                        <a:pt x="183821" y="291284"/>
                      </a:cubicBezTo>
                      <a:close/>
                      <a:moveTo>
                        <a:pt x="135408" y="267866"/>
                      </a:moveTo>
                      <a:cubicBezTo>
                        <a:pt x="139067" y="267866"/>
                        <a:pt x="142725" y="268170"/>
                        <a:pt x="146282" y="268678"/>
                      </a:cubicBezTo>
                      <a:lnTo>
                        <a:pt x="146282" y="340913"/>
                      </a:lnTo>
                      <a:cubicBezTo>
                        <a:pt x="146282" y="346898"/>
                        <a:pt x="141404" y="351768"/>
                        <a:pt x="135408" y="351768"/>
                      </a:cubicBezTo>
                      <a:lnTo>
                        <a:pt x="63052" y="351768"/>
                      </a:lnTo>
                      <a:cubicBezTo>
                        <a:pt x="62544" y="348217"/>
                        <a:pt x="62239" y="344565"/>
                        <a:pt x="62239" y="340913"/>
                      </a:cubicBezTo>
                      <a:cubicBezTo>
                        <a:pt x="62239" y="337260"/>
                        <a:pt x="62544" y="333608"/>
                        <a:pt x="63052" y="330057"/>
                      </a:cubicBezTo>
                      <a:lnTo>
                        <a:pt x="124535" y="330057"/>
                      </a:lnTo>
                      <a:lnTo>
                        <a:pt x="124535" y="268678"/>
                      </a:lnTo>
                      <a:cubicBezTo>
                        <a:pt x="128092" y="268170"/>
                        <a:pt x="131750" y="267866"/>
                        <a:pt x="135408" y="267866"/>
                      </a:cubicBezTo>
                      <a:close/>
                      <a:moveTo>
                        <a:pt x="135450" y="246220"/>
                      </a:moveTo>
                      <a:cubicBezTo>
                        <a:pt x="131792" y="246220"/>
                        <a:pt x="128134" y="246423"/>
                        <a:pt x="124578" y="246829"/>
                      </a:cubicBezTo>
                      <a:lnTo>
                        <a:pt x="124578" y="246728"/>
                      </a:lnTo>
                      <a:cubicBezTo>
                        <a:pt x="80681" y="251294"/>
                        <a:pt x="45726" y="286204"/>
                        <a:pt x="41153" y="330044"/>
                      </a:cubicBezTo>
                      <a:lnTo>
                        <a:pt x="41255" y="330044"/>
                      </a:lnTo>
                      <a:cubicBezTo>
                        <a:pt x="40849" y="333595"/>
                        <a:pt x="40645" y="337249"/>
                        <a:pt x="40645" y="340902"/>
                      </a:cubicBezTo>
                      <a:cubicBezTo>
                        <a:pt x="40645" y="344555"/>
                        <a:pt x="40849" y="348209"/>
                        <a:pt x="41255" y="351761"/>
                      </a:cubicBezTo>
                      <a:lnTo>
                        <a:pt x="41153" y="351761"/>
                      </a:lnTo>
                      <a:cubicBezTo>
                        <a:pt x="46031" y="398848"/>
                        <a:pt x="85965" y="435584"/>
                        <a:pt x="134536" y="435584"/>
                      </a:cubicBezTo>
                      <a:lnTo>
                        <a:pt x="136365" y="435584"/>
                      </a:lnTo>
                      <a:cubicBezTo>
                        <a:pt x="188289" y="435584"/>
                        <a:pt x="230255" y="393672"/>
                        <a:pt x="230255" y="341815"/>
                      </a:cubicBezTo>
                      <a:lnTo>
                        <a:pt x="230255" y="339989"/>
                      </a:lnTo>
                      <a:cubicBezTo>
                        <a:pt x="230255" y="291481"/>
                        <a:pt x="193471" y="251599"/>
                        <a:pt x="146323" y="246728"/>
                      </a:cubicBezTo>
                      <a:lnTo>
                        <a:pt x="146323" y="246829"/>
                      </a:lnTo>
                      <a:cubicBezTo>
                        <a:pt x="142766" y="246423"/>
                        <a:pt x="139108" y="246220"/>
                        <a:pt x="135450" y="246220"/>
                      </a:cubicBezTo>
                      <a:close/>
                      <a:moveTo>
                        <a:pt x="0" y="205628"/>
                      </a:moveTo>
                      <a:lnTo>
                        <a:pt x="270900" y="205628"/>
                      </a:lnTo>
                      <a:lnTo>
                        <a:pt x="270900" y="476176"/>
                      </a:lnTo>
                      <a:lnTo>
                        <a:pt x="0" y="476176"/>
                      </a:lnTo>
                      <a:close/>
                      <a:moveTo>
                        <a:pt x="30484" y="136685"/>
                      </a:moveTo>
                      <a:lnTo>
                        <a:pt x="240416" y="136685"/>
                      </a:lnTo>
                      <a:lnTo>
                        <a:pt x="240416" y="183964"/>
                      </a:lnTo>
                      <a:lnTo>
                        <a:pt x="30484" y="183964"/>
                      </a:lnTo>
                      <a:close/>
                      <a:moveTo>
                        <a:pt x="318331" y="90606"/>
                      </a:moveTo>
                      <a:cubicBezTo>
                        <a:pt x="330629" y="90606"/>
                        <a:pt x="342419" y="94356"/>
                        <a:pt x="352176" y="101351"/>
                      </a:cubicBezTo>
                      <a:cubicBezTo>
                        <a:pt x="362035" y="94356"/>
                        <a:pt x="373825" y="90606"/>
                        <a:pt x="386123" y="90606"/>
                      </a:cubicBezTo>
                      <a:cubicBezTo>
                        <a:pt x="401776" y="90606"/>
                        <a:pt x="416513" y="96688"/>
                        <a:pt x="427591" y="107838"/>
                      </a:cubicBezTo>
                      <a:cubicBezTo>
                        <a:pt x="431860" y="111994"/>
                        <a:pt x="431860" y="118887"/>
                        <a:pt x="427591" y="123144"/>
                      </a:cubicBezTo>
                      <a:cubicBezTo>
                        <a:pt x="425559" y="125171"/>
                        <a:pt x="422713" y="126286"/>
                        <a:pt x="419969" y="126286"/>
                      </a:cubicBezTo>
                      <a:cubicBezTo>
                        <a:pt x="417224" y="126286"/>
                        <a:pt x="414379" y="125171"/>
                        <a:pt x="412346" y="123043"/>
                      </a:cubicBezTo>
                      <a:cubicBezTo>
                        <a:pt x="405333" y="116150"/>
                        <a:pt x="395982" y="112298"/>
                        <a:pt x="386123" y="112298"/>
                      </a:cubicBezTo>
                      <a:cubicBezTo>
                        <a:pt x="376163" y="112298"/>
                        <a:pt x="366914" y="116150"/>
                        <a:pt x="359901" y="123144"/>
                      </a:cubicBezTo>
                      <a:cubicBezTo>
                        <a:pt x="357868" y="125171"/>
                        <a:pt x="355124" y="126286"/>
                        <a:pt x="352176" y="126286"/>
                      </a:cubicBezTo>
                      <a:cubicBezTo>
                        <a:pt x="349331" y="126286"/>
                        <a:pt x="346586" y="125171"/>
                        <a:pt x="344554" y="123043"/>
                      </a:cubicBezTo>
                      <a:cubicBezTo>
                        <a:pt x="337541" y="116150"/>
                        <a:pt x="328190" y="112298"/>
                        <a:pt x="318331" y="112298"/>
                      </a:cubicBezTo>
                      <a:cubicBezTo>
                        <a:pt x="308472" y="112298"/>
                        <a:pt x="299122" y="116150"/>
                        <a:pt x="292109" y="123144"/>
                      </a:cubicBezTo>
                      <a:cubicBezTo>
                        <a:pt x="287840" y="127300"/>
                        <a:pt x="281030" y="127300"/>
                        <a:pt x="276761" y="123144"/>
                      </a:cubicBezTo>
                      <a:cubicBezTo>
                        <a:pt x="272594" y="118887"/>
                        <a:pt x="272594" y="111994"/>
                        <a:pt x="276761" y="107838"/>
                      </a:cubicBezTo>
                      <a:cubicBezTo>
                        <a:pt x="287840" y="96688"/>
                        <a:pt x="302679" y="90606"/>
                        <a:pt x="318331" y="90606"/>
                      </a:cubicBezTo>
                      <a:close/>
                      <a:moveTo>
                        <a:pt x="135450" y="0"/>
                      </a:moveTo>
                      <a:lnTo>
                        <a:pt x="182905" y="114951"/>
                      </a:lnTo>
                      <a:lnTo>
                        <a:pt x="87995" y="114951"/>
                      </a:lnTo>
                      <a:close/>
                    </a:path>
                  </a:pathLst>
                </a:custGeom>
                <a:solidFill>
                  <a:srgbClr val="59595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75" name="组合 74">
              <a:extLst>
                <a:ext uri="{FF2B5EF4-FFF2-40B4-BE49-F238E27FC236}">
                  <a16:creationId xmlns:a16="http://schemas.microsoft.com/office/drawing/2014/main" id="{418654C6-A8FD-48EA-9300-812D3EA14872}"/>
                </a:ext>
              </a:extLst>
            </p:cNvPr>
            <p:cNvGrpSpPr/>
            <p:nvPr/>
          </p:nvGrpSpPr>
          <p:grpSpPr>
            <a:xfrm>
              <a:off x="8494131" y="2109774"/>
              <a:ext cx="2141501" cy="1894406"/>
              <a:chOff x="8657455" y="2109774"/>
              <a:chExt cx="2141501" cy="1894406"/>
            </a:xfrm>
          </p:grpSpPr>
          <p:sp>
            <p:nvSpPr>
              <p:cNvPr id="20" name="矩形 19">
                <a:extLst>
                  <a:ext uri="{FF2B5EF4-FFF2-40B4-BE49-F238E27FC236}">
                    <a16:creationId xmlns:a16="http://schemas.microsoft.com/office/drawing/2014/main" id="{C43CDF2A-AFC2-4F61-8615-8271113AA444}"/>
                  </a:ext>
                </a:extLst>
              </p:cNvPr>
              <p:cNvSpPr/>
              <p:nvPr/>
            </p:nvSpPr>
            <p:spPr>
              <a:xfrm>
                <a:off x="8657455" y="3067320"/>
                <a:ext cx="2141501" cy="936860"/>
              </a:xfrm>
              <a:prstGeom prst="rect">
                <a:avLst/>
              </a:prstGeom>
            </p:spPr>
            <p:txBody>
              <a:bodyPr wrap="square">
                <a:spAutoFit/>
              </a:bodyPr>
              <a:lstStyle/>
              <a:p>
                <a:pPr algn="ctr">
                  <a:lnSpc>
                    <a:spcPct val="150000"/>
                  </a:lnSpc>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课程专业</a:t>
                </a:r>
                <a:endParaRPr lang="en-US" altLang="zh-CN" sz="1400" b="1" dirty="0">
                  <a:solidFill>
                    <a:schemeClr val="tx1">
                      <a:lumMod val="65000"/>
                      <a:lumOff val="35000"/>
                    </a:schemeClr>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课程内容由剑桥大学的学者们设计并教授</a:t>
                </a:r>
              </a:p>
            </p:txBody>
          </p:sp>
          <p:grpSp>
            <p:nvGrpSpPr>
              <p:cNvPr id="38" name="Group 25">
                <a:extLst>
                  <a:ext uri="{FF2B5EF4-FFF2-40B4-BE49-F238E27FC236}">
                    <a16:creationId xmlns:a16="http://schemas.microsoft.com/office/drawing/2014/main" id="{368B2171-CABF-4BFE-A4C4-269FA5C2ED65}"/>
                  </a:ext>
                </a:extLst>
              </p:cNvPr>
              <p:cNvGrpSpPr/>
              <p:nvPr/>
            </p:nvGrpSpPr>
            <p:grpSpPr>
              <a:xfrm>
                <a:off x="9266340" y="2109774"/>
                <a:ext cx="923731" cy="923731"/>
                <a:chOff x="3356169" y="2638907"/>
                <a:chExt cx="923731" cy="923731"/>
              </a:xfrm>
            </p:grpSpPr>
            <p:sp>
              <p:nvSpPr>
                <p:cNvPr id="39" name="椭圆 38">
                  <a:extLst>
                    <a:ext uri="{FF2B5EF4-FFF2-40B4-BE49-F238E27FC236}">
                      <a16:creationId xmlns:a16="http://schemas.microsoft.com/office/drawing/2014/main" id="{830E72F2-90EF-4E48-B819-FBAC79A5A660}"/>
                    </a:ext>
                  </a:extLst>
                </p:cNvPr>
                <p:cNvSpPr/>
                <p:nvPr/>
              </p:nvSpPr>
              <p:spPr>
                <a:xfrm>
                  <a:off x="3356169" y="2638907"/>
                  <a:ext cx="923731" cy="923731"/>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0" name="web-certificate_73524">
                  <a:extLst>
                    <a:ext uri="{FF2B5EF4-FFF2-40B4-BE49-F238E27FC236}">
                      <a16:creationId xmlns:a16="http://schemas.microsoft.com/office/drawing/2014/main" id="{E1FBE75C-62B8-44F6-A722-6527742CB293}"/>
                    </a:ext>
                  </a:extLst>
                </p:cNvPr>
                <p:cNvSpPr>
                  <a:spLocks noChangeAspect="1"/>
                </p:cNvSpPr>
                <p:nvPr/>
              </p:nvSpPr>
              <p:spPr bwMode="auto">
                <a:xfrm>
                  <a:off x="3574791" y="2818722"/>
                  <a:ext cx="486485" cy="564101"/>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rgbClr val="59595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grpSp>
        <p:nvGrpSpPr>
          <p:cNvPr id="80" name="组合 79">
            <a:extLst>
              <a:ext uri="{FF2B5EF4-FFF2-40B4-BE49-F238E27FC236}">
                <a16:creationId xmlns:a16="http://schemas.microsoft.com/office/drawing/2014/main" id="{07540283-E3E5-4EB3-A0C2-54DA5C2252B5}"/>
              </a:ext>
            </a:extLst>
          </p:cNvPr>
          <p:cNvGrpSpPr/>
          <p:nvPr/>
        </p:nvGrpSpPr>
        <p:grpSpPr>
          <a:xfrm>
            <a:off x="783873" y="4583705"/>
            <a:ext cx="10108585" cy="1916992"/>
            <a:chOff x="783873" y="4397425"/>
            <a:chExt cx="10108585" cy="1916992"/>
          </a:xfrm>
        </p:grpSpPr>
        <p:grpSp>
          <p:nvGrpSpPr>
            <p:cNvPr id="77" name="组合 76">
              <a:extLst>
                <a:ext uri="{FF2B5EF4-FFF2-40B4-BE49-F238E27FC236}">
                  <a16:creationId xmlns:a16="http://schemas.microsoft.com/office/drawing/2014/main" id="{1EA3FA05-2D83-4434-9A7C-C67A53F6E298}"/>
                </a:ext>
              </a:extLst>
            </p:cNvPr>
            <p:cNvGrpSpPr/>
            <p:nvPr/>
          </p:nvGrpSpPr>
          <p:grpSpPr>
            <a:xfrm>
              <a:off x="783873" y="4397425"/>
              <a:ext cx="2031325" cy="1612441"/>
              <a:chOff x="313949" y="4229471"/>
              <a:chExt cx="2031325" cy="1612441"/>
            </a:xfrm>
          </p:grpSpPr>
          <p:sp>
            <p:nvSpPr>
              <p:cNvPr id="21" name="矩形 20">
                <a:extLst>
                  <a:ext uri="{FF2B5EF4-FFF2-40B4-BE49-F238E27FC236}">
                    <a16:creationId xmlns:a16="http://schemas.microsoft.com/office/drawing/2014/main" id="{7C45A203-74EB-4ECA-9099-B38736D5A953}"/>
                  </a:ext>
                </a:extLst>
              </p:cNvPr>
              <p:cNvSpPr/>
              <p:nvPr/>
            </p:nvSpPr>
            <p:spPr>
              <a:xfrm>
                <a:off x="313949" y="5182051"/>
                <a:ext cx="2031325" cy="659861"/>
              </a:xfrm>
              <a:prstGeom prst="rect">
                <a:avLst/>
              </a:prstGeom>
            </p:spPr>
            <p:txBody>
              <a:bodyPr wrap="none">
                <a:spAutoFit/>
              </a:bodyPr>
              <a:lstStyle/>
              <a:p>
                <a:pPr algn="ctr">
                  <a:lnSpc>
                    <a:spcPct val="150000"/>
                  </a:lnSpc>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名导师推荐信</a:t>
                </a:r>
                <a:endParaRPr lang="en-US" altLang="zh-CN" sz="1400" b="1" dirty="0">
                  <a:solidFill>
                    <a:schemeClr val="tx1">
                      <a:lumMod val="65000"/>
                      <a:lumOff val="35000"/>
                    </a:schemeClr>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优秀学员可获得导师推荐信</a:t>
                </a:r>
              </a:p>
            </p:txBody>
          </p:sp>
          <p:grpSp>
            <p:nvGrpSpPr>
              <p:cNvPr id="44" name="Group 40">
                <a:extLst>
                  <a:ext uri="{FF2B5EF4-FFF2-40B4-BE49-F238E27FC236}">
                    <a16:creationId xmlns:a16="http://schemas.microsoft.com/office/drawing/2014/main" id="{DE0B996F-6D98-46B4-AA7E-E121506394EB}"/>
                  </a:ext>
                </a:extLst>
              </p:cNvPr>
              <p:cNvGrpSpPr/>
              <p:nvPr/>
            </p:nvGrpSpPr>
            <p:grpSpPr>
              <a:xfrm>
                <a:off x="867745" y="4229471"/>
                <a:ext cx="923731" cy="923731"/>
                <a:chOff x="5598367" y="2951199"/>
                <a:chExt cx="998376" cy="998376"/>
              </a:xfrm>
            </p:grpSpPr>
            <p:sp>
              <p:nvSpPr>
                <p:cNvPr id="45" name="椭圆 44">
                  <a:extLst>
                    <a:ext uri="{FF2B5EF4-FFF2-40B4-BE49-F238E27FC236}">
                      <a16:creationId xmlns:a16="http://schemas.microsoft.com/office/drawing/2014/main" id="{D2B7F918-5583-42B9-AC98-50DADD4412D3}"/>
                    </a:ext>
                  </a:extLst>
                </p:cNvPr>
                <p:cNvSpPr/>
                <p:nvPr/>
              </p:nvSpPr>
              <p:spPr>
                <a:xfrm>
                  <a:off x="5598367" y="2951199"/>
                  <a:ext cx="998376" cy="998376"/>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web-certificate_73524">
                  <a:extLst>
                    <a:ext uri="{FF2B5EF4-FFF2-40B4-BE49-F238E27FC236}">
                      <a16:creationId xmlns:a16="http://schemas.microsoft.com/office/drawing/2014/main" id="{95588B14-577D-4DC1-BA9B-B15AF9AAB691}"/>
                    </a:ext>
                  </a:extLst>
                </p:cNvPr>
                <p:cNvSpPr>
                  <a:spLocks noChangeAspect="1"/>
                </p:cNvSpPr>
                <p:nvPr/>
              </p:nvSpPr>
              <p:spPr bwMode="auto">
                <a:xfrm>
                  <a:off x="5792713" y="3221984"/>
                  <a:ext cx="609685" cy="456804"/>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88862 h 440259"/>
                    <a:gd name="T19" fmla="*/ 88862 h 440259"/>
                    <a:gd name="T20" fmla="*/ 278945 h 440259"/>
                    <a:gd name="T21" fmla="*/ 278945 h 440259"/>
                    <a:gd name="T22" fmla="*/ 278945 h 440259"/>
                    <a:gd name="T23" fmla="*/ 278945 h 440259"/>
                    <a:gd name="T24" fmla="*/ 278945 h 440259"/>
                    <a:gd name="T25" fmla="*/ 278945 h 440259"/>
                    <a:gd name="T26" fmla="*/ 88862 h 440259"/>
                    <a:gd name="T27" fmla="*/ 88862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88862 h 440259"/>
                    <a:gd name="T41" fmla="*/ 88862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278945 h 440259"/>
                    <a:gd name="T79"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93" h="4422">
                      <a:moveTo>
                        <a:pt x="4219" y="1455"/>
                      </a:moveTo>
                      <a:lnTo>
                        <a:pt x="46" y="1455"/>
                      </a:lnTo>
                      <a:cubicBezTo>
                        <a:pt x="21" y="1455"/>
                        <a:pt x="0" y="1476"/>
                        <a:pt x="0" y="1501"/>
                      </a:cubicBezTo>
                      <a:lnTo>
                        <a:pt x="0" y="4376"/>
                      </a:lnTo>
                      <a:cubicBezTo>
                        <a:pt x="0" y="4402"/>
                        <a:pt x="21" y="4422"/>
                        <a:pt x="46" y="4422"/>
                      </a:cubicBezTo>
                      <a:lnTo>
                        <a:pt x="4219" y="4422"/>
                      </a:lnTo>
                      <a:cubicBezTo>
                        <a:pt x="4245" y="4422"/>
                        <a:pt x="4266" y="4402"/>
                        <a:pt x="4266" y="4376"/>
                      </a:cubicBezTo>
                      <a:lnTo>
                        <a:pt x="4266" y="1501"/>
                      </a:lnTo>
                      <a:cubicBezTo>
                        <a:pt x="4266" y="1476"/>
                        <a:pt x="4245" y="1455"/>
                        <a:pt x="4219" y="1455"/>
                      </a:cubicBezTo>
                      <a:close/>
                      <a:moveTo>
                        <a:pt x="3514" y="1826"/>
                      </a:moveTo>
                      <a:lnTo>
                        <a:pt x="2133" y="2839"/>
                      </a:lnTo>
                      <a:lnTo>
                        <a:pt x="752" y="1826"/>
                      </a:lnTo>
                      <a:lnTo>
                        <a:pt x="3514" y="1826"/>
                      </a:lnTo>
                      <a:close/>
                      <a:moveTo>
                        <a:pt x="3895" y="4051"/>
                      </a:moveTo>
                      <a:lnTo>
                        <a:pt x="371" y="4051"/>
                      </a:lnTo>
                      <a:lnTo>
                        <a:pt x="371" y="2006"/>
                      </a:lnTo>
                      <a:lnTo>
                        <a:pt x="2105" y="3278"/>
                      </a:lnTo>
                      <a:cubicBezTo>
                        <a:pt x="2122" y="3290"/>
                        <a:pt x="2144" y="3290"/>
                        <a:pt x="2160" y="3278"/>
                      </a:cubicBezTo>
                      <a:lnTo>
                        <a:pt x="3895" y="2006"/>
                      </a:lnTo>
                      <a:lnTo>
                        <a:pt x="3895" y="4051"/>
                      </a:lnTo>
                      <a:close/>
                      <a:moveTo>
                        <a:pt x="5893" y="47"/>
                      </a:moveTo>
                      <a:lnTo>
                        <a:pt x="5893" y="2921"/>
                      </a:lnTo>
                      <a:cubicBezTo>
                        <a:pt x="5893" y="2947"/>
                        <a:pt x="5872" y="2968"/>
                        <a:pt x="5846" y="2968"/>
                      </a:cubicBezTo>
                      <a:lnTo>
                        <a:pt x="4511" y="2968"/>
                      </a:lnTo>
                      <a:lnTo>
                        <a:pt x="4511" y="2597"/>
                      </a:lnTo>
                      <a:lnTo>
                        <a:pt x="5522" y="2597"/>
                      </a:lnTo>
                      <a:lnTo>
                        <a:pt x="5522" y="552"/>
                      </a:lnTo>
                      <a:lnTo>
                        <a:pt x="4545" y="1268"/>
                      </a:lnTo>
                      <a:lnTo>
                        <a:pt x="3918" y="1268"/>
                      </a:lnTo>
                      <a:lnTo>
                        <a:pt x="5140" y="371"/>
                      </a:lnTo>
                      <a:lnTo>
                        <a:pt x="2379" y="371"/>
                      </a:lnTo>
                      <a:lnTo>
                        <a:pt x="3601" y="1268"/>
                      </a:lnTo>
                      <a:lnTo>
                        <a:pt x="2974" y="1268"/>
                      </a:lnTo>
                      <a:lnTo>
                        <a:pt x="1998" y="552"/>
                      </a:lnTo>
                      <a:lnTo>
                        <a:pt x="1998" y="1268"/>
                      </a:lnTo>
                      <a:lnTo>
                        <a:pt x="1627" y="1268"/>
                      </a:lnTo>
                      <a:lnTo>
                        <a:pt x="1627" y="47"/>
                      </a:lnTo>
                      <a:cubicBezTo>
                        <a:pt x="1627" y="21"/>
                        <a:pt x="1648" y="0"/>
                        <a:pt x="1673" y="0"/>
                      </a:cubicBezTo>
                      <a:lnTo>
                        <a:pt x="5846" y="0"/>
                      </a:lnTo>
                      <a:cubicBezTo>
                        <a:pt x="5872" y="0"/>
                        <a:pt x="5893" y="21"/>
                        <a:pt x="5893" y="47"/>
                      </a:cubicBezTo>
                      <a:close/>
                    </a:path>
                  </a:pathLst>
                </a:custGeom>
                <a:solidFill>
                  <a:srgbClr val="595959"/>
                </a:solidFill>
                <a:ln>
                  <a:noFill/>
                </a:ln>
              </p:spPr>
              <p:txBody>
                <a:bodyPr/>
                <a:lstStyle/>
                <a:p>
                  <a:endParaRPr lang="zh-CN" altLang="en-US"/>
                </a:p>
              </p:txBody>
            </p:sp>
          </p:grpSp>
        </p:grpSp>
        <p:grpSp>
          <p:nvGrpSpPr>
            <p:cNvPr id="76" name="组合 75">
              <a:extLst>
                <a:ext uri="{FF2B5EF4-FFF2-40B4-BE49-F238E27FC236}">
                  <a16:creationId xmlns:a16="http://schemas.microsoft.com/office/drawing/2014/main" id="{7C32334B-7FC8-4954-AD37-F0303B9A9F2E}"/>
                </a:ext>
              </a:extLst>
            </p:cNvPr>
            <p:cNvGrpSpPr/>
            <p:nvPr/>
          </p:nvGrpSpPr>
          <p:grpSpPr>
            <a:xfrm>
              <a:off x="3255263" y="4397425"/>
              <a:ext cx="2731009" cy="1916992"/>
              <a:chOff x="2600393" y="4229471"/>
              <a:chExt cx="2731009" cy="1916992"/>
            </a:xfrm>
          </p:grpSpPr>
          <p:sp>
            <p:nvSpPr>
              <p:cNvPr id="22" name="矩形 21">
                <a:extLst>
                  <a:ext uri="{FF2B5EF4-FFF2-40B4-BE49-F238E27FC236}">
                    <a16:creationId xmlns:a16="http://schemas.microsoft.com/office/drawing/2014/main" id="{1EEC7253-7D63-46B1-BA37-C2408BA6F670}"/>
                  </a:ext>
                </a:extLst>
              </p:cNvPr>
              <p:cNvSpPr/>
              <p:nvPr/>
            </p:nvSpPr>
            <p:spPr>
              <a:xfrm>
                <a:off x="2600393" y="5209603"/>
                <a:ext cx="2731009" cy="936860"/>
              </a:xfrm>
              <a:prstGeom prst="rect">
                <a:avLst/>
              </a:prstGeom>
            </p:spPr>
            <p:txBody>
              <a:bodyPr wrap="square">
                <a:spAutoFit/>
              </a:bodyPr>
              <a:lstStyle/>
              <a:p>
                <a:pPr algn="ctr">
                  <a:lnSpc>
                    <a:spcPct val="150000"/>
                  </a:lnSpc>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官方合作合同</a:t>
                </a:r>
                <a:endParaRPr lang="en-US" altLang="zh-CN" sz="1400" b="1" dirty="0">
                  <a:solidFill>
                    <a:schemeClr val="tx1">
                      <a:lumMod val="65000"/>
                      <a:lumOff val="35000"/>
                    </a:schemeClr>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剑桥大学</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Fitzwilliam</a:t>
                </a: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学院和中国高校官方签署合作合同</a:t>
                </a:r>
              </a:p>
            </p:txBody>
          </p:sp>
          <p:grpSp>
            <p:nvGrpSpPr>
              <p:cNvPr id="65" name="Group 40">
                <a:extLst>
                  <a:ext uri="{FF2B5EF4-FFF2-40B4-BE49-F238E27FC236}">
                    <a16:creationId xmlns:a16="http://schemas.microsoft.com/office/drawing/2014/main" id="{416229F2-1CE3-4B5F-8EAF-F0E30EB269BC}"/>
                  </a:ext>
                </a:extLst>
              </p:cNvPr>
              <p:cNvGrpSpPr/>
              <p:nvPr/>
            </p:nvGrpSpPr>
            <p:grpSpPr>
              <a:xfrm>
                <a:off x="3442995" y="4229471"/>
                <a:ext cx="923731" cy="923731"/>
                <a:chOff x="5598367" y="2951199"/>
                <a:chExt cx="998376" cy="998376"/>
              </a:xfrm>
            </p:grpSpPr>
            <p:sp>
              <p:nvSpPr>
                <p:cNvPr id="66" name="椭圆 65">
                  <a:extLst>
                    <a:ext uri="{FF2B5EF4-FFF2-40B4-BE49-F238E27FC236}">
                      <a16:creationId xmlns:a16="http://schemas.microsoft.com/office/drawing/2014/main" id="{71FB69FB-D8CF-4B7E-B8AA-D4B085680CCC}"/>
                    </a:ext>
                  </a:extLst>
                </p:cNvPr>
                <p:cNvSpPr/>
                <p:nvPr/>
              </p:nvSpPr>
              <p:spPr>
                <a:xfrm>
                  <a:off x="5598367" y="2951199"/>
                  <a:ext cx="998376" cy="998376"/>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web-certificate_73524">
                  <a:extLst>
                    <a:ext uri="{FF2B5EF4-FFF2-40B4-BE49-F238E27FC236}">
                      <a16:creationId xmlns:a16="http://schemas.microsoft.com/office/drawing/2014/main" id="{68BFC00F-1DAF-4B83-B859-216084558573}"/>
                    </a:ext>
                  </a:extLst>
                </p:cNvPr>
                <p:cNvSpPr>
                  <a:spLocks noChangeAspect="1"/>
                </p:cNvSpPr>
                <p:nvPr/>
              </p:nvSpPr>
              <p:spPr bwMode="auto">
                <a:xfrm>
                  <a:off x="5792713" y="3145994"/>
                  <a:ext cx="609685" cy="608783"/>
                </a:xfrm>
                <a:custGeom>
                  <a:avLst/>
                  <a:gdLst>
                    <a:gd name="connsiteX0" fmla="*/ 295311 w 607620"/>
                    <a:gd name="connsiteY0" fmla="*/ 420215 h 606722"/>
                    <a:gd name="connsiteX1" fmla="*/ 273681 w 607620"/>
                    <a:gd name="connsiteY1" fmla="*/ 485099 h 606722"/>
                    <a:gd name="connsiteX2" fmla="*/ 338661 w 607620"/>
                    <a:gd name="connsiteY2" fmla="*/ 463501 h 606722"/>
                    <a:gd name="connsiteX3" fmla="*/ 60757 w 607620"/>
                    <a:gd name="connsiteY3" fmla="*/ 394320 h 606722"/>
                    <a:gd name="connsiteX4" fmla="*/ 240558 w 607620"/>
                    <a:gd name="connsiteY4" fmla="*/ 394320 h 606722"/>
                    <a:gd name="connsiteX5" fmla="*/ 237443 w 607620"/>
                    <a:gd name="connsiteY5" fmla="*/ 400901 h 606722"/>
                    <a:gd name="connsiteX6" fmla="*/ 229521 w 607620"/>
                    <a:gd name="connsiteY6" fmla="*/ 424734 h 606722"/>
                    <a:gd name="connsiteX7" fmla="*/ 60757 w 607620"/>
                    <a:gd name="connsiteY7" fmla="*/ 424734 h 606722"/>
                    <a:gd name="connsiteX8" fmla="*/ 102680 w 607620"/>
                    <a:gd name="connsiteY8" fmla="*/ 242745 h 606722"/>
                    <a:gd name="connsiteX9" fmla="*/ 163385 w 607620"/>
                    <a:gd name="connsiteY9" fmla="*/ 242745 h 606722"/>
                    <a:gd name="connsiteX10" fmla="*/ 163394 w 607620"/>
                    <a:gd name="connsiteY10" fmla="*/ 242745 h 606722"/>
                    <a:gd name="connsiteX11" fmla="*/ 224179 w 607620"/>
                    <a:gd name="connsiteY11" fmla="*/ 242745 h 606722"/>
                    <a:gd name="connsiteX12" fmla="*/ 254086 w 607620"/>
                    <a:gd name="connsiteY12" fmla="*/ 267617 h 606722"/>
                    <a:gd name="connsiteX13" fmla="*/ 266102 w 607620"/>
                    <a:gd name="connsiteY13" fmla="*/ 333704 h 606722"/>
                    <a:gd name="connsiteX14" fmla="*/ 235216 w 607620"/>
                    <a:gd name="connsiteY14" fmla="*/ 333704 h 606722"/>
                    <a:gd name="connsiteX15" fmla="*/ 224179 w 607620"/>
                    <a:gd name="connsiteY15" fmla="*/ 273035 h 606722"/>
                    <a:gd name="connsiteX16" fmla="*/ 178606 w 607620"/>
                    <a:gd name="connsiteY16" fmla="*/ 273035 h 606722"/>
                    <a:gd name="connsiteX17" fmla="*/ 178606 w 607620"/>
                    <a:gd name="connsiteY17" fmla="*/ 333704 h 606722"/>
                    <a:gd name="connsiteX18" fmla="*/ 148253 w 607620"/>
                    <a:gd name="connsiteY18" fmla="*/ 333704 h 606722"/>
                    <a:gd name="connsiteX19" fmla="*/ 148253 w 607620"/>
                    <a:gd name="connsiteY19" fmla="*/ 273035 h 606722"/>
                    <a:gd name="connsiteX20" fmla="*/ 102680 w 607620"/>
                    <a:gd name="connsiteY20" fmla="*/ 273035 h 606722"/>
                    <a:gd name="connsiteX21" fmla="*/ 91643 w 607620"/>
                    <a:gd name="connsiteY21" fmla="*/ 333704 h 606722"/>
                    <a:gd name="connsiteX22" fmla="*/ 60757 w 607620"/>
                    <a:gd name="connsiteY22" fmla="*/ 333704 h 606722"/>
                    <a:gd name="connsiteX23" fmla="*/ 72773 w 607620"/>
                    <a:gd name="connsiteY23" fmla="*/ 267617 h 606722"/>
                    <a:gd name="connsiteX24" fmla="*/ 102680 w 607620"/>
                    <a:gd name="connsiteY24" fmla="*/ 242745 h 606722"/>
                    <a:gd name="connsiteX25" fmla="*/ 533693 w 607620"/>
                    <a:gd name="connsiteY25" fmla="*/ 182278 h 606722"/>
                    <a:gd name="connsiteX26" fmla="*/ 317031 w 607620"/>
                    <a:gd name="connsiteY26" fmla="*/ 398617 h 606722"/>
                    <a:gd name="connsiteX27" fmla="*/ 360381 w 607620"/>
                    <a:gd name="connsiteY27" fmla="*/ 441902 h 606722"/>
                    <a:gd name="connsiteX28" fmla="*/ 577043 w 607620"/>
                    <a:gd name="connsiteY28" fmla="*/ 225564 h 606722"/>
                    <a:gd name="connsiteX29" fmla="*/ 273441 w 607620"/>
                    <a:gd name="connsiteY29" fmla="*/ 181988 h 606722"/>
                    <a:gd name="connsiteX30" fmla="*/ 447596 w 607620"/>
                    <a:gd name="connsiteY30" fmla="*/ 181988 h 606722"/>
                    <a:gd name="connsiteX31" fmla="*/ 417250 w 607620"/>
                    <a:gd name="connsiteY31" fmla="*/ 212331 h 606722"/>
                    <a:gd name="connsiteX32" fmla="*/ 273441 w 607620"/>
                    <a:gd name="connsiteY32" fmla="*/ 212331 h 606722"/>
                    <a:gd name="connsiteX33" fmla="*/ 533682 w 607620"/>
                    <a:gd name="connsiteY33" fmla="*/ 151659 h 606722"/>
                    <a:gd name="connsiteX34" fmla="*/ 555324 w 607620"/>
                    <a:gd name="connsiteY34" fmla="*/ 160591 h 606722"/>
                    <a:gd name="connsiteX35" fmla="*/ 598674 w 607620"/>
                    <a:gd name="connsiteY35" fmla="*/ 203877 h 606722"/>
                    <a:gd name="connsiteX36" fmla="*/ 598674 w 607620"/>
                    <a:gd name="connsiteY36" fmla="*/ 247162 h 606722"/>
                    <a:gd name="connsiteX37" fmla="*/ 360292 w 607620"/>
                    <a:gd name="connsiteY37" fmla="*/ 485099 h 606722"/>
                    <a:gd name="connsiteX38" fmla="*/ 348364 w 607620"/>
                    <a:gd name="connsiteY38" fmla="*/ 492476 h 606722"/>
                    <a:gd name="connsiteX39" fmla="*/ 283383 w 607620"/>
                    <a:gd name="connsiteY39" fmla="*/ 514163 h 606722"/>
                    <a:gd name="connsiteX40" fmla="*/ 273414 w 607620"/>
                    <a:gd name="connsiteY40" fmla="*/ 515496 h 606722"/>
                    <a:gd name="connsiteX41" fmla="*/ 273414 w 607620"/>
                    <a:gd name="connsiteY41" fmla="*/ 515763 h 606722"/>
                    <a:gd name="connsiteX42" fmla="*/ 221073 w 607620"/>
                    <a:gd name="connsiteY42" fmla="*/ 515763 h 606722"/>
                    <a:gd name="connsiteX43" fmla="*/ 60757 w 607620"/>
                    <a:gd name="connsiteY43" fmla="*/ 515763 h 606722"/>
                    <a:gd name="connsiteX44" fmla="*/ 60757 w 607620"/>
                    <a:gd name="connsiteY44" fmla="*/ 485366 h 606722"/>
                    <a:gd name="connsiteX45" fmla="*/ 212972 w 607620"/>
                    <a:gd name="connsiteY45" fmla="*/ 485366 h 606722"/>
                    <a:gd name="connsiteX46" fmla="*/ 243238 w 607620"/>
                    <a:gd name="connsiteY46" fmla="*/ 485366 h 606722"/>
                    <a:gd name="connsiteX47" fmla="*/ 244573 w 607620"/>
                    <a:gd name="connsiteY47" fmla="*/ 475411 h 606722"/>
                    <a:gd name="connsiteX48" fmla="*/ 266292 w 607620"/>
                    <a:gd name="connsiteY48" fmla="*/ 410527 h 606722"/>
                    <a:gd name="connsiteX49" fmla="*/ 273681 w 607620"/>
                    <a:gd name="connsiteY49" fmla="*/ 398617 h 606722"/>
                    <a:gd name="connsiteX50" fmla="*/ 511973 w 607620"/>
                    <a:gd name="connsiteY50" fmla="*/ 160591 h 606722"/>
                    <a:gd name="connsiteX51" fmla="*/ 533682 w 607620"/>
                    <a:gd name="connsiteY51" fmla="*/ 151659 h 606722"/>
                    <a:gd name="connsiteX52" fmla="*/ 273441 w 607620"/>
                    <a:gd name="connsiteY52" fmla="*/ 91029 h 606722"/>
                    <a:gd name="connsiteX53" fmla="*/ 455711 w 607620"/>
                    <a:gd name="connsiteY53" fmla="*/ 91029 h 606722"/>
                    <a:gd name="connsiteX54" fmla="*/ 455711 w 607620"/>
                    <a:gd name="connsiteY54" fmla="*/ 121302 h 606722"/>
                    <a:gd name="connsiteX55" fmla="*/ 273441 w 607620"/>
                    <a:gd name="connsiteY55" fmla="*/ 121302 h 606722"/>
                    <a:gd name="connsiteX56" fmla="*/ 163394 w 607620"/>
                    <a:gd name="connsiteY56" fmla="*/ 91000 h 606722"/>
                    <a:gd name="connsiteX57" fmla="*/ 102697 w 607620"/>
                    <a:gd name="connsiteY57" fmla="*/ 151716 h 606722"/>
                    <a:gd name="connsiteX58" fmla="*/ 163394 w 607620"/>
                    <a:gd name="connsiteY58" fmla="*/ 212343 h 606722"/>
                    <a:gd name="connsiteX59" fmla="*/ 224180 w 607620"/>
                    <a:gd name="connsiteY59" fmla="*/ 151716 h 606722"/>
                    <a:gd name="connsiteX60" fmla="*/ 163394 w 607620"/>
                    <a:gd name="connsiteY60" fmla="*/ 91000 h 606722"/>
                    <a:gd name="connsiteX61" fmla="*/ 163394 w 607620"/>
                    <a:gd name="connsiteY61" fmla="*/ 60686 h 606722"/>
                    <a:gd name="connsiteX62" fmla="*/ 254529 w 607620"/>
                    <a:gd name="connsiteY62" fmla="*/ 151716 h 606722"/>
                    <a:gd name="connsiteX63" fmla="*/ 163394 w 607620"/>
                    <a:gd name="connsiteY63" fmla="*/ 242745 h 606722"/>
                    <a:gd name="connsiteX64" fmla="*/ 72259 w 607620"/>
                    <a:gd name="connsiteY64" fmla="*/ 151716 h 606722"/>
                    <a:gd name="connsiteX65" fmla="*/ 163394 w 607620"/>
                    <a:gd name="connsiteY65" fmla="*/ 60686 h 606722"/>
                    <a:gd name="connsiteX66" fmla="*/ 0 w 607620"/>
                    <a:gd name="connsiteY66" fmla="*/ 0 h 606722"/>
                    <a:gd name="connsiteX67" fmla="*/ 516468 w 607620"/>
                    <a:gd name="connsiteY67" fmla="*/ 0 h 606722"/>
                    <a:gd name="connsiteX68" fmla="*/ 516468 w 607620"/>
                    <a:gd name="connsiteY68" fmla="*/ 124064 h 606722"/>
                    <a:gd name="connsiteX69" fmla="*/ 490480 w 607620"/>
                    <a:gd name="connsiteY69" fmla="*/ 139172 h 606722"/>
                    <a:gd name="connsiteX70" fmla="*/ 486030 w 607620"/>
                    <a:gd name="connsiteY70" fmla="*/ 143616 h 606722"/>
                    <a:gd name="connsiteX71" fmla="*/ 486030 w 607620"/>
                    <a:gd name="connsiteY71" fmla="*/ 30305 h 606722"/>
                    <a:gd name="connsiteX72" fmla="*/ 30349 w 607620"/>
                    <a:gd name="connsiteY72" fmla="*/ 30305 h 606722"/>
                    <a:gd name="connsiteX73" fmla="*/ 30349 w 607620"/>
                    <a:gd name="connsiteY73" fmla="*/ 576328 h 606722"/>
                    <a:gd name="connsiteX74" fmla="*/ 486030 w 607620"/>
                    <a:gd name="connsiteY74" fmla="*/ 576328 h 606722"/>
                    <a:gd name="connsiteX75" fmla="*/ 486030 w 607620"/>
                    <a:gd name="connsiteY75" fmla="*/ 402408 h 606722"/>
                    <a:gd name="connsiteX76" fmla="*/ 516468 w 607620"/>
                    <a:gd name="connsiteY76" fmla="*/ 372103 h 606722"/>
                    <a:gd name="connsiteX77" fmla="*/ 516468 w 607620"/>
                    <a:gd name="connsiteY77" fmla="*/ 606722 h 606722"/>
                    <a:gd name="connsiteX78" fmla="*/ 0 w 607620"/>
                    <a:gd name="connsiteY78" fmla="*/ 606722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7620" h="606722">
                      <a:moveTo>
                        <a:pt x="295311" y="420215"/>
                      </a:moveTo>
                      <a:lnTo>
                        <a:pt x="273681" y="485099"/>
                      </a:lnTo>
                      <a:lnTo>
                        <a:pt x="338661" y="463501"/>
                      </a:lnTo>
                      <a:close/>
                      <a:moveTo>
                        <a:pt x="60757" y="394320"/>
                      </a:moveTo>
                      <a:lnTo>
                        <a:pt x="240558" y="394320"/>
                      </a:lnTo>
                      <a:cubicBezTo>
                        <a:pt x="239490" y="396543"/>
                        <a:pt x="238244" y="398589"/>
                        <a:pt x="237443" y="400901"/>
                      </a:cubicBezTo>
                      <a:lnTo>
                        <a:pt x="229521" y="424734"/>
                      </a:lnTo>
                      <a:lnTo>
                        <a:pt x="60757" y="424734"/>
                      </a:lnTo>
                      <a:close/>
                      <a:moveTo>
                        <a:pt x="102680" y="242745"/>
                      </a:moveTo>
                      <a:lnTo>
                        <a:pt x="163385" y="242745"/>
                      </a:lnTo>
                      <a:lnTo>
                        <a:pt x="163394" y="242745"/>
                      </a:lnTo>
                      <a:lnTo>
                        <a:pt x="224179" y="242745"/>
                      </a:lnTo>
                      <a:cubicBezTo>
                        <a:pt x="238865" y="242745"/>
                        <a:pt x="251415" y="253227"/>
                        <a:pt x="254086" y="267617"/>
                      </a:cubicBezTo>
                      <a:lnTo>
                        <a:pt x="266102" y="333704"/>
                      </a:lnTo>
                      <a:lnTo>
                        <a:pt x="235216" y="333704"/>
                      </a:lnTo>
                      <a:lnTo>
                        <a:pt x="224179" y="273035"/>
                      </a:lnTo>
                      <a:lnTo>
                        <a:pt x="178606" y="273035"/>
                      </a:lnTo>
                      <a:lnTo>
                        <a:pt x="178606" y="333704"/>
                      </a:lnTo>
                      <a:lnTo>
                        <a:pt x="148253" y="333704"/>
                      </a:lnTo>
                      <a:lnTo>
                        <a:pt x="148253" y="273035"/>
                      </a:lnTo>
                      <a:lnTo>
                        <a:pt x="102680" y="273035"/>
                      </a:lnTo>
                      <a:lnTo>
                        <a:pt x="91643" y="333704"/>
                      </a:lnTo>
                      <a:lnTo>
                        <a:pt x="60757" y="333704"/>
                      </a:lnTo>
                      <a:lnTo>
                        <a:pt x="72773" y="267617"/>
                      </a:lnTo>
                      <a:cubicBezTo>
                        <a:pt x="75355" y="253227"/>
                        <a:pt x="87994" y="242745"/>
                        <a:pt x="102680" y="242745"/>
                      </a:cubicBezTo>
                      <a:close/>
                      <a:moveTo>
                        <a:pt x="533693" y="182278"/>
                      </a:moveTo>
                      <a:lnTo>
                        <a:pt x="317031" y="398617"/>
                      </a:lnTo>
                      <a:lnTo>
                        <a:pt x="360381" y="441902"/>
                      </a:lnTo>
                      <a:lnTo>
                        <a:pt x="577043" y="225564"/>
                      </a:lnTo>
                      <a:close/>
                      <a:moveTo>
                        <a:pt x="273441" y="181988"/>
                      </a:moveTo>
                      <a:lnTo>
                        <a:pt x="447596" y="181988"/>
                      </a:lnTo>
                      <a:lnTo>
                        <a:pt x="417250" y="212331"/>
                      </a:lnTo>
                      <a:lnTo>
                        <a:pt x="273441" y="212331"/>
                      </a:lnTo>
                      <a:close/>
                      <a:moveTo>
                        <a:pt x="533682" y="151659"/>
                      </a:moveTo>
                      <a:cubicBezTo>
                        <a:pt x="541527" y="151659"/>
                        <a:pt x="549360" y="154636"/>
                        <a:pt x="555324" y="160591"/>
                      </a:cubicBezTo>
                      <a:lnTo>
                        <a:pt x="598674" y="203877"/>
                      </a:lnTo>
                      <a:cubicBezTo>
                        <a:pt x="610602" y="215876"/>
                        <a:pt x="610602" y="235252"/>
                        <a:pt x="598674" y="247162"/>
                      </a:cubicBezTo>
                      <a:lnTo>
                        <a:pt x="360292" y="485099"/>
                      </a:lnTo>
                      <a:cubicBezTo>
                        <a:pt x="356999" y="488476"/>
                        <a:pt x="352904" y="490965"/>
                        <a:pt x="348364" y="492476"/>
                      </a:cubicBezTo>
                      <a:lnTo>
                        <a:pt x="283383" y="514163"/>
                      </a:lnTo>
                      <a:cubicBezTo>
                        <a:pt x="280090" y="515230"/>
                        <a:pt x="276707" y="515585"/>
                        <a:pt x="273414" y="515496"/>
                      </a:cubicBezTo>
                      <a:lnTo>
                        <a:pt x="273414" y="515763"/>
                      </a:lnTo>
                      <a:lnTo>
                        <a:pt x="221073" y="515763"/>
                      </a:lnTo>
                      <a:lnTo>
                        <a:pt x="60757" y="515763"/>
                      </a:lnTo>
                      <a:lnTo>
                        <a:pt x="60757" y="485366"/>
                      </a:lnTo>
                      <a:lnTo>
                        <a:pt x="212972" y="485366"/>
                      </a:lnTo>
                      <a:lnTo>
                        <a:pt x="243238" y="485366"/>
                      </a:lnTo>
                      <a:cubicBezTo>
                        <a:pt x="243149" y="482077"/>
                        <a:pt x="243505" y="478699"/>
                        <a:pt x="244573" y="475411"/>
                      </a:cubicBezTo>
                      <a:lnTo>
                        <a:pt x="266292" y="410527"/>
                      </a:lnTo>
                      <a:cubicBezTo>
                        <a:pt x="267806" y="406083"/>
                        <a:pt x="270298" y="401994"/>
                        <a:pt x="273681" y="398617"/>
                      </a:cubicBezTo>
                      <a:lnTo>
                        <a:pt x="511973" y="160591"/>
                      </a:lnTo>
                      <a:cubicBezTo>
                        <a:pt x="517982" y="154636"/>
                        <a:pt x="525838" y="151659"/>
                        <a:pt x="533682" y="151659"/>
                      </a:cubicBezTo>
                      <a:close/>
                      <a:moveTo>
                        <a:pt x="273441" y="91029"/>
                      </a:moveTo>
                      <a:lnTo>
                        <a:pt x="455711" y="91029"/>
                      </a:lnTo>
                      <a:lnTo>
                        <a:pt x="455711" y="121302"/>
                      </a:lnTo>
                      <a:lnTo>
                        <a:pt x="273441" y="121302"/>
                      </a:lnTo>
                      <a:close/>
                      <a:moveTo>
                        <a:pt x="163394" y="91000"/>
                      </a:moveTo>
                      <a:cubicBezTo>
                        <a:pt x="129841" y="91000"/>
                        <a:pt x="102697" y="118202"/>
                        <a:pt x="102697" y="151716"/>
                      </a:cubicBezTo>
                      <a:cubicBezTo>
                        <a:pt x="102697" y="185229"/>
                        <a:pt x="129841" y="212343"/>
                        <a:pt x="163394" y="212343"/>
                      </a:cubicBezTo>
                      <a:cubicBezTo>
                        <a:pt x="196947" y="212343"/>
                        <a:pt x="224180" y="185229"/>
                        <a:pt x="224180" y="151716"/>
                      </a:cubicBezTo>
                      <a:cubicBezTo>
                        <a:pt x="224180" y="118202"/>
                        <a:pt x="196947" y="91000"/>
                        <a:pt x="163394" y="91000"/>
                      </a:cubicBezTo>
                      <a:close/>
                      <a:moveTo>
                        <a:pt x="163394" y="60686"/>
                      </a:moveTo>
                      <a:cubicBezTo>
                        <a:pt x="213678" y="60686"/>
                        <a:pt x="254529" y="101489"/>
                        <a:pt x="254529" y="151716"/>
                      </a:cubicBezTo>
                      <a:cubicBezTo>
                        <a:pt x="254529" y="201853"/>
                        <a:pt x="213678" y="242745"/>
                        <a:pt x="163394" y="242745"/>
                      </a:cubicBezTo>
                      <a:cubicBezTo>
                        <a:pt x="113199" y="242745"/>
                        <a:pt x="72259" y="201853"/>
                        <a:pt x="72259" y="151716"/>
                      </a:cubicBezTo>
                      <a:cubicBezTo>
                        <a:pt x="72259" y="101489"/>
                        <a:pt x="113199" y="60686"/>
                        <a:pt x="163394" y="60686"/>
                      </a:cubicBezTo>
                      <a:close/>
                      <a:moveTo>
                        <a:pt x="0" y="0"/>
                      </a:moveTo>
                      <a:lnTo>
                        <a:pt x="516468" y="0"/>
                      </a:lnTo>
                      <a:lnTo>
                        <a:pt x="516468" y="124064"/>
                      </a:lnTo>
                      <a:cubicBezTo>
                        <a:pt x="506767" y="126908"/>
                        <a:pt x="497778" y="131885"/>
                        <a:pt x="490480" y="139172"/>
                      </a:cubicBezTo>
                      <a:lnTo>
                        <a:pt x="486030" y="143616"/>
                      </a:lnTo>
                      <a:lnTo>
                        <a:pt x="486030" y="30305"/>
                      </a:lnTo>
                      <a:lnTo>
                        <a:pt x="30349" y="30305"/>
                      </a:lnTo>
                      <a:lnTo>
                        <a:pt x="30349" y="576328"/>
                      </a:lnTo>
                      <a:lnTo>
                        <a:pt x="486030" y="576328"/>
                      </a:lnTo>
                      <a:lnTo>
                        <a:pt x="486030" y="402408"/>
                      </a:lnTo>
                      <a:lnTo>
                        <a:pt x="516468" y="372103"/>
                      </a:lnTo>
                      <a:lnTo>
                        <a:pt x="516468" y="606722"/>
                      </a:lnTo>
                      <a:lnTo>
                        <a:pt x="0" y="606722"/>
                      </a:lnTo>
                      <a:close/>
                    </a:path>
                  </a:pathLst>
                </a:custGeom>
                <a:solidFill>
                  <a:srgbClr val="59595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70" name="组合 69">
              <a:extLst>
                <a:ext uri="{FF2B5EF4-FFF2-40B4-BE49-F238E27FC236}">
                  <a16:creationId xmlns:a16="http://schemas.microsoft.com/office/drawing/2014/main" id="{423066DF-BD91-47FB-8949-C755F2E49CEA}"/>
                </a:ext>
              </a:extLst>
            </p:cNvPr>
            <p:cNvGrpSpPr/>
            <p:nvPr/>
          </p:nvGrpSpPr>
          <p:grpSpPr>
            <a:xfrm>
              <a:off x="6096000" y="4397425"/>
              <a:ext cx="2339102" cy="1612441"/>
              <a:chOff x="5689510" y="4229471"/>
              <a:chExt cx="2339102" cy="1612441"/>
            </a:xfrm>
          </p:grpSpPr>
          <p:sp>
            <p:nvSpPr>
              <p:cNvPr id="23" name="矩形 22">
                <a:extLst>
                  <a:ext uri="{FF2B5EF4-FFF2-40B4-BE49-F238E27FC236}">
                    <a16:creationId xmlns:a16="http://schemas.microsoft.com/office/drawing/2014/main" id="{683157EA-0A88-4370-A9B0-D365D33468ED}"/>
                  </a:ext>
                </a:extLst>
              </p:cNvPr>
              <p:cNvSpPr/>
              <p:nvPr/>
            </p:nvSpPr>
            <p:spPr>
              <a:xfrm>
                <a:off x="5689510" y="5182051"/>
                <a:ext cx="2339102" cy="659861"/>
              </a:xfrm>
              <a:prstGeom prst="rect">
                <a:avLst/>
              </a:prstGeom>
            </p:spPr>
            <p:txBody>
              <a:bodyPr wrap="none">
                <a:spAutoFit/>
              </a:bodyPr>
              <a:lstStyle/>
              <a:p>
                <a:pPr algn="ctr">
                  <a:lnSpc>
                    <a:spcPct val="150000"/>
                  </a:lnSpc>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北师大监管</a:t>
                </a:r>
                <a:endParaRPr lang="en-US" altLang="zh-CN" sz="1400" b="1" dirty="0">
                  <a:solidFill>
                    <a:schemeClr val="tx1">
                      <a:lumMod val="65000"/>
                      <a:lumOff val="35000"/>
                    </a:schemeClr>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行前培训－课程监督－总结报告</a:t>
                </a:r>
              </a:p>
            </p:txBody>
          </p:sp>
          <p:grpSp>
            <p:nvGrpSpPr>
              <p:cNvPr id="56" name="Group 40">
                <a:extLst>
                  <a:ext uri="{FF2B5EF4-FFF2-40B4-BE49-F238E27FC236}">
                    <a16:creationId xmlns:a16="http://schemas.microsoft.com/office/drawing/2014/main" id="{3C74544D-F690-4943-B6A6-AD0C64ADC2E2}"/>
                  </a:ext>
                </a:extLst>
              </p:cNvPr>
              <p:cNvGrpSpPr/>
              <p:nvPr/>
            </p:nvGrpSpPr>
            <p:grpSpPr>
              <a:xfrm>
                <a:off x="6397196" y="4229471"/>
                <a:ext cx="923731" cy="923731"/>
                <a:chOff x="5598367" y="2951199"/>
                <a:chExt cx="998376" cy="998376"/>
              </a:xfrm>
            </p:grpSpPr>
            <p:sp>
              <p:nvSpPr>
                <p:cNvPr id="57" name="椭圆 56">
                  <a:extLst>
                    <a:ext uri="{FF2B5EF4-FFF2-40B4-BE49-F238E27FC236}">
                      <a16:creationId xmlns:a16="http://schemas.microsoft.com/office/drawing/2014/main" id="{7AEA2D1B-4CC1-4ACF-9EB3-F45BDF327FCB}"/>
                    </a:ext>
                  </a:extLst>
                </p:cNvPr>
                <p:cNvSpPr/>
                <p:nvPr/>
              </p:nvSpPr>
              <p:spPr>
                <a:xfrm>
                  <a:off x="5598367" y="2951199"/>
                  <a:ext cx="998376" cy="998376"/>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8" name="web-certificate_73524">
                  <a:extLst>
                    <a:ext uri="{FF2B5EF4-FFF2-40B4-BE49-F238E27FC236}">
                      <a16:creationId xmlns:a16="http://schemas.microsoft.com/office/drawing/2014/main" id="{C383BD72-1CE2-4DDA-8704-8FD6B8F192BD}"/>
                    </a:ext>
                  </a:extLst>
                </p:cNvPr>
                <p:cNvSpPr>
                  <a:spLocks noChangeAspect="1"/>
                </p:cNvSpPr>
                <p:nvPr/>
              </p:nvSpPr>
              <p:spPr bwMode="auto">
                <a:xfrm>
                  <a:off x="5792713" y="3295064"/>
                  <a:ext cx="609685" cy="310643"/>
                </a:xfrm>
                <a:custGeom>
                  <a:avLst/>
                  <a:gdLst>
                    <a:gd name="connsiteX0" fmla="*/ 495803 w 609148"/>
                    <a:gd name="connsiteY0" fmla="*/ 113761 h 310370"/>
                    <a:gd name="connsiteX1" fmla="*/ 530713 w 609148"/>
                    <a:gd name="connsiteY1" fmla="*/ 136032 h 310370"/>
                    <a:gd name="connsiteX2" fmla="*/ 528800 w 609148"/>
                    <a:gd name="connsiteY2" fmla="*/ 213413 h 310370"/>
                    <a:gd name="connsiteX3" fmla="*/ 516366 w 609148"/>
                    <a:gd name="connsiteY3" fmla="*/ 147018 h 310370"/>
                    <a:gd name="connsiteX4" fmla="*/ 455153 w 609148"/>
                    <a:gd name="connsiteY4" fmla="*/ 118358 h 310370"/>
                    <a:gd name="connsiteX5" fmla="*/ 495803 w 609148"/>
                    <a:gd name="connsiteY5" fmla="*/ 113761 h 310370"/>
                    <a:gd name="connsiteX6" fmla="*/ 113346 w 609148"/>
                    <a:gd name="connsiteY6" fmla="*/ 113761 h 310370"/>
                    <a:gd name="connsiteX7" fmla="*/ 153995 w 609148"/>
                    <a:gd name="connsiteY7" fmla="*/ 118358 h 310370"/>
                    <a:gd name="connsiteX8" fmla="*/ 92782 w 609148"/>
                    <a:gd name="connsiteY8" fmla="*/ 147018 h 310370"/>
                    <a:gd name="connsiteX9" fmla="*/ 80348 w 609148"/>
                    <a:gd name="connsiteY9" fmla="*/ 213413 h 310370"/>
                    <a:gd name="connsiteX10" fmla="*/ 78435 w 609148"/>
                    <a:gd name="connsiteY10" fmla="*/ 136032 h 310370"/>
                    <a:gd name="connsiteX11" fmla="*/ 113346 w 609148"/>
                    <a:gd name="connsiteY11" fmla="*/ 113761 h 310370"/>
                    <a:gd name="connsiteX12" fmla="*/ 476716 w 609148"/>
                    <a:gd name="connsiteY12" fmla="*/ 94536 h 310370"/>
                    <a:gd name="connsiteX13" fmla="*/ 393528 w 609148"/>
                    <a:gd name="connsiteY13" fmla="*/ 178100 h 310370"/>
                    <a:gd name="connsiteX14" fmla="*/ 476716 w 609148"/>
                    <a:gd name="connsiteY14" fmla="*/ 261664 h 310370"/>
                    <a:gd name="connsiteX15" fmla="*/ 560382 w 609148"/>
                    <a:gd name="connsiteY15" fmla="*/ 178100 h 310370"/>
                    <a:gd name="connsiteX16" fmla="*/ 476716 w 609148"/>
                    <a:gd name="connsiteY16" fmla="*/ 94536 h 310370"/>
                    <a:gd name="connsiteX17" fmla="*/ 132432 w 609148"/>
                    <a:gd name="connsiteY17" fmla="*/ 94536 h 310370"/>
                    <a:gd name="connsiteX18" fmla="*/ 48766 w 609148"/>
                    <a:gd name="connsiteY18" fmla="*/ 178100 h 310370"/>
                    <a:gd name="connsiteX19" fmla="*/ 132432 w 609148"/>
                    <a:gd name="connsiteY19" fmla="*/ 261664 h 310370"/>
                    <a:gd name="connsiteX20" fmla="*/ 215620 w 609148"/>
                    <a:gd name="connsiteY20" fmla="*/ 178100 h 310370"/>
                    <a:gd name="connsiteX21" fmla="*/ 132432 w 609148"/>
                    <a:gd name="connsiteY21" fmla="*/ 94536 h 310370"/>
                    <a:gd name="connsiteX22" fmla="*/ 476716 w 609148"/>
                    <a:gd name="connsiteY22" fmla="*/ 45830 h 310370"/>
                    <a:gd name="connsiteX23" fmla="*/ 609148 w 609148"/>
                    <a:gd name="connsiteY23" fmla="*/ 178100 h 310370"/>
                    <a:gd name="connsiteX24" fmla="*/ 476716 w 609148"/>
                    <a:gd name="connsiteY24" fmla="*/ 310370 h 310370"/>
                    <a:gd name="connsiteX25" fmla="*/ 344762 w 609148"/>
                    <a:gd name="connsiteY25" fmla="*/ 178100 h 310370"/>
                    <a:gd name="connsiteX26" fmla="*/ 476716 w 609148"/>
                    <a:gd name="connsiteY26" fmla="*/ 45830 h 310370"/>
                    <a:gd name="connsiteX27" fmla="*/ 132432 w 609148"/>
                    <a:gd name="connsiteY27" fmla="*/ 45830 h 310370"/>
                    <a:gd name="connsiteX28" fmla="*/ 264386 w 609148"/>
                    <a:gd name="connsiteY28" fmla="*/ 178100 h 310370"/>
                    <a:gd name="connsiteX29" fmla="*/ 132432 w 609148"/>
                    <a:gd name="connsiteY29" fmla="*/ 310370 h 310370"/>
                    <a:gd name="connsiteX30" fmla="*/ 0 w 609148"/>
                    <a:gd name="connsiteY30" fmla="*/ 178100 h 310370"/>
                    <a:gd name="connsiteX31" fmla="*/ 132432 w 609148"/>
                    <a:gd name="connsiteY31" fmla="*/ 45830 h 310370"/>
                    <a:gd name="connsiteX32" fmla="*/ 304573 w 609148"/>
                    <a:gd name="connsiteY32" fmla="*/ 0 h 310370"/>
                    <a:gd name="connsiteX33" fmla="*/ 379174 w 609148"/>
                    <a:gd name="connsiteY33" fmla="*/ 31509 h 310370"/>
                    <a:gd name="connsiteX34" fmla="*/ 420300 w 609148"/>
                    <a:gd name="connsiteY34" fmla="*/ 40102 h 310370"/>
                    <a:gd name="connsiteX35" fmla="*/ 327049 w 609148"/>
                    <a:gd name="connsiteY35" fmla="*/ 172823 h 310370"/>
                    <a:gd name="connsiteX36" fmla="*/ 345221 w 609148"/>
                    <a:gd name="connsiteY36" fmla="*/ 242047 h 310370"/>
                    <a:gd name="connsiteX37" fmla="*/ 304573 w 609148"/>
                    <a:gd name="connsiteY37" fmla="*/ 242047 h 310370"/>
                    <a:gd name="connsiteX38" fmla="*/ 263926 w 609148"/>
                    <a:gd name="connsiteY38" fmla="*/ 242047 h 310370"/>
                    <a:gd name="connsiteX39" fmla="*/ 282098 w 609148"/>
                    <a:gd name="connsiteY39" fmla="*/ 172823 h 310370"/>
                    <a:gd name="connsiteX40" fmla="*/ 188847 w 609148"/>
                    <a:gd name="connsiteY40" fmla="*/ 40102 h 310370"/>
                    <a:gd name="connsiteX41" fmla="*/ 229973 w 609148"/>
                    <a:gd name="connsiteY41" fmla="*/ 31509 h 310370"/>
                    <a:gd name="connsiteX42" fmla="*/ 304573 w 609148"/>
                    <a:gd name="connsiteY42" fmla="*/ 0 h 31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9148" h="310370">
                      <a:moveTo>
                        <a:pt x="495803" y="113761"/>
                      </a:moveTo>
                      <a:cubicBezTo>
                        <a:pt x="509193" y="116806"/>
                        <a:pt x="521627" y="124329"/>
                        <a:pt x="530713" y="136032"/>
                      </a:cubicBezTo>
                      <a:cubicBezTo>
                        <a:pt x="548886" y="159437"/>
                        <a:pt x="547451" y="191918"/>
                        <a:pt x="528800" y="213413"/>
                      </a:cubicBezTo>
                      <a:cubicBezTo>
                        <a:pt x="535496" y="191441"/>
                        <a:pt x="531670" y="166602"/>
                        <a:pt x="516366" y="147018"/>
                      </a:cubicBezTo>
                      <a:cubicBezTo>
                        <a:pt x="501541" y="127434"/>
                        <a:pt x="478108" y="117881"/>
                        <a:pt x="455153" y="118358"/>
                      </a:cubicBezTo>
                      <a:cubicBezTo>
                        <a:pt x="468065" y="112149"/>
                        <a:pt x="482412" y="110716"/>
                        <a:pt x="495803" y="113761"/>
                      </a:cubicBezTo>
                      <a:close/>
                      <a:moveTo>
                        <a:pt x="113346" y="113761"/>
                      </a:moveTo>
                      <a:cubicBezTo>
                        <a:pt x="126736" y="110716"/>
                        <a:pt x="141083" y="112149"/>
                        <a:pt x="153995" y="118358"/>
                      </a:cubicBezTo>
                      <a:cubicBezTo>
                        <a:pt x="131040" y="117881"/>
                        <a:pt x="107607" y="127434"/>
                        <a:pt x="92782" y="147018"/>
                      </a:cubicBezTo>
                      <a:cubicBezTo>
                        <a:pt x="77478" y="166602"/>
                        <a:pt x="73652" y="191441"/>
                        <a:pt x="80348" y="213413"/>
                      </a:cubicBezTo>
                      <a:cubicBezTo>
                        <a:pt x="61697" y="191918"/>
                        <a:pt x="60262" y="159437"/>
                        <a:pt x="78435" y="136032"/>
                      </a:cubicBezTo>
                      <a:cubicBezTo>
                        <a:pt x="87521" y="124329"/>
                        <a:pt x="99955" y="116806"/>
                        <a:pt x="113346" y="113761"/>
                      </a:cubicBezTo>
                      <a:close/>
                      <a:moveTo>
                        <a:pt x="476716" y="94536"/>
                      </a:moveTo>
                      <a:cubicBezTo>
                        <a:pt x="430819" y="94536"/>
                        <a:pt x="393528" y="132259"/>
                        <a:pt x="393528" y="178100"/>
                      </a:cubicBezTo>
                      <a:cubicBezTo>
                        <a:pt x="393528" y="223941"/>
                        <a:pt x="430819" y="261664"/>
                        <a:pt x="476716" y="261664"/>
                      </a:cubicBezTo>
                      <a:cubicBezTo>
                        <a:pt x="523091" y="261664"/>
                        <a:pt x="560382" y="223941"/>
                        <a:pt x="560382" y="178100"/>
                      </a:cubicBezTo>
                      <a:cubicBezTo>
                        <a:pt x="560382" y="132259"/>
                        <a:pt x="523091" y="94536"/>
                        <a:pt x="476716" y="94536"/>
                      </a:cubicBezTo>
                      <a:close/>
                      <a:moveTo>
                        <a:pt x="132432" y="94536"/>
                      </a:moveTo>
                      <a:cubicBezTo>
                        <a:pt x="86057" y="94536"/>
                        <a:pt x="48766" y="132259"/>
                        <a:pt x="48766" y="178100"/>
                      </a:cubicBezTo>
                      <a:cubicBezTo>
                        <a:pt x="48766" y="223941"/>
                        <a:pt x="86057" y="261664"/>
                        <a:pt x="132432" y="261664"/>
                      </a:cubicBezTo>
                      <a:cubicBezTo>
                        <a:pt x="178329" y="261664"/>
                        <a:pt x="215620" y="223941"/>
                        <a:pt x="215620" y="178100"/>
                      </a:cubicBezTo>
                      <a:cubicBezTo>
                        <a:pt x="215620" y="132259"/>
                        <a:pt x="178329" y="94536"/>
                        <a:pt x="132432" y="94536"/>
                      </a:cubicBezTo>
                      <a:close/>
                      <a:moveTo>
                        <a:pt x="476716" y="45830"/>
                      </a:moveTo>
                      <a:cubicBezTo>
                        <a:pt x="549864" y="45830"/>
                        <a:pt x="609148" y="105518"/>
                        <a:pt x="609148" y="178100"/>
                      </a:cubicBezTo>
                      <a:cubicBezTo>
                        <a:pt x="609148" y="251159"/>
                        <a:pt x="549864" y="310370"/>
                        <a:pt x="476716" y="310370"/>
                      </a:cubicBezTo>
                      <a:cubicBezTo>
                        <a:pt x="404046" y="310370"/>
                        <a:pt x="344762" y="251159"/>
                        <a:pt x="344762" y="178100"/>
                      </a:cubicBezTo>
                      <a:cubicBezTo>
                        <a:pt x="344762" y="105518"/>
                        <a:pt x="404046" y="45830"/>
                        <a:pt x="476716" y="45830"/>
                      </a:cubicBezTo>
                      <a:close/>
                      <a:moveTo>
                        <a:pt x="132432" y="45830"/>
                      </a:moveTo>
                      <a:cubicBezTo>
                        <a:pt x="205102" y="45830"/>
                        <a:pt x="264386" y="105518"/>
                        <a:pt x="264386" y="178100"/>
                      </a:cubicBezTo>
                      <a:cubicBezTo>
                        <a:pt x="264386" y="251159"/>
                        <a:pt x="205102" y="310370"/>
                        <a:pt x="132432" y="310370"/>
                      </a:cubicBezTo>
                      <a:cubicBezTo>
                        <a:pt x="59284" y="310370"/>
                        <a:pt x="0" y="251159"/>
                        <a:pt x="0" y="178100"/>
                      </a:cubicBezTo>
                      <a:cubicBezTo>
                        <a:pt x="0" y="105518"/>
                        <a:pt x="59284" y="45830"/>
                        <a:pt x="132432" y="45830"/>
                      </a:cubicBezTo>
                      <a:close/>
                      <a:moveTo>
                        <a:pt x="304573" y="0"/>
                      </a:moveTo>
                      <a:cubicBezTo>
                        <a:pt x="339483" y="0"/>
                        <a:pt x="379174" y="31509"/>
                        <a:pt x="379174" y="31509"/>
                      </a:cubicBezTo>
                      <a:cubicBezTo>
                        <a:pt x="379174" y="31509"/>
                        <a:pt x="408345" y="36760"/>
                        <a:pt x="420300" y="40102"/>
                      </a:cubicBezTo>
                      <a:cubicBezTo>
                        <a:pt x="366262" y="59676"/>
                        <a:pt x="327049" y="111714"/>
                        <a:pt x="327049" y="172823"/>
                      </a:cubicBezTo>
                      <a:cubicBezTo>
                        <a:pt x="327049" y="198125"/>
                        <a:pt x="333744" y="221519"/>
                        <a:pt x="345221" y="242047"/>
                      </a:cubicBezTo>
                      <a:lnTo>
                        <a:pt x="304573" y="242047"/>
                      </a:lnTo>
                      <a:lnTo>
                        <a:pt x="263926" y="242047"/>
                      </a:lnTo>
                      <a:cubicBezTo>
                        <a:pt x="275403" y="221519"/>
                        <a:pt x="282098" y="198125"/>
                        <a:pt x="282098" y="172823"/>
                      </a:cubicBezTo>
                      <a:cubicBezTo>
                        <a:pt x="282098" y="111714"/>
                        <a:pt x="242885" y="59676"/>
                        <a:pt x="188847" y="40102"/>
                      </a:cubicBezTo>
                      <a:cubicBezTo>
                        <a:pt x="200802" y="36760"/>
                        <a:pt x="229973" y="31509"/>
                        <a:pt x="229973" y="31509"/>
                      </a:cubicBezTo>
                      <a:cubicBezTo>
                        <a:pt x="229973" y="31509"/>
                        <a:pt x="269664" y="0"/>
                        <a:pt x="304573" y="0"/>
                      </a:cubicBezTo>
                      <a:close/>
                    </a:path>
                  </a:pathLst>
                </a:custGeom>
                <a:solidFill>
                  <a:srgbClr val="59595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71" name="组合 70">
              <a:extLst>
                <a:ext uri="{FF2B5EF4-FFF2-40B4-BE49-F238E27FC236}">
                  <a16:creationId xmlns:a16="http://schemas.microsoft.com/office/drawing/2014/main" id="{4BE73DBC-F381-481F-85E2-9A3D55773418}"/>
                </a:ext>
              </a:extLst>
            </p:cNvPr>
            <p:cNvGrpSpPr/>
            <p:nvPr/>
          </p:nvGrpSpPr>
          <p:grpSpPr>
            <a:xfrm>
              <a:off x="9050287" y="4397425"/>
              <a:ext cx="1842171" cy="1612441"/>
              <a:chOff x="8948772" y="4229471"/>
              <a:chExt cx="1842171" cy="1612441"/>
            </a:xfrm>
          </p:grpSpPr>
          <p:sp>
            <p:nvSpPr>
              <p:cNvPr id="24" name="矩形 23">
                <a:extLst>
                  <a:ext uri="{FF2B5EF4-FFF2-40B4-BE49-F238E27FC236}">
                    <a16:creationId xmlns:a16="http://schemas.microsoft.com/office/drawing/2014/main" id="{D88D34D5-AAC3-4156-861D-1C6E273E66E9}"/>
                  </a:ext>
                </a:extLst>
              </p:cNvPr>
              <p:cNvSpPr/>
              <p:nvPr/>
            </p:nvSpPr>
            <p:spPr>
              <a:xfrm>
                <a:off x="8948772" y="5182051"/>
                <a:ext cx="1842171" cy="659861"/>
              </a:xfrm>
              <a:prstGeom prst="rect">
                <a:avLst/>
              </a:prstGeom>
            </p:spPr>
            <p:txBody>
              <a:bodyPr wrap="none">
                <a:spAutoFit/>
              </a:bodyPr>
              <a:lstStyle/>
              <a:p>
                <a:pPr algn="ctr">
                  <a:lnSpc>
                    <a:spcPct val="150000"/>
                  </a:lnSpc>
                </a:pP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营地</a:t>
                </a:r>
                <a:r>
                  <a:rPr lang="en-US" altLang="zh-CN" sz="1400" b="1" dirty="0">
                    <a:solidFill>
                      <a:schemeClr val="tx1">
                        <a:lumMod val="65000"/>
                        <a:lumOff val="35000"/>
                      </a:schemeClr>
                    </a:solidFill>
                    <a:latin typeface="微软雅黑" panose="020B0503020204020204" charset="-122"/>
                    <a:ea typeface="微软雅黑" panose="020B0503020204020204" charset="-122"/>
                    <a:sym typeface="+mn-ea"/>
                  </a:rPr>
                  <a:t>24</a:t>
                </a:r>
                <a:r>
                  <a:rPr lang="zh-CN" altLang="en-US" sz="1400" b="1" dirty="0">
                    <a:solidFill>
                      <a:schemeClr val="tx1">
                        <a:lumMod val="65000"/>
                        <a:lumOff val="35000"/>
                      </a:schemeClr>
                    </a:solidFill>
                    <a:latin typeface="微软雅黑" panose="020B0503020204020204" charset="-122"/>
                    <a:ea typeface="微软雅黑" panose="020B0503020204020204" charset="-122"/>
                    <a:sym typeface="+mn-ea"/>
                  </a:rPr>
                  <a:t>小时领队陪同</a:t>
                </a:r>
                <a:endParaRPr lang="en-US" altLang="zh-CN" sz="1400" b="1" dirty="0">
                  <a:solidFill>
                    <a:schemeClr val="tx1">
                      <a:lumMod val="65000"/>
                      <a:lumOff val="35000"/>
                    </a:schemeClr>
                  </a:solidFill>
                  <a:latin typeface="微软雅黑" panose="020B0503020204020204" charset="-122"/>
                  <a:ea typeface="微软雅黑" panose="020B0503020204020204" charset="-122"/>
                  <a:sym typeface="+mn-ea"/>
                </a:endParaRPr>
              </a:p>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中国高校老师全程陪同</a:t>
                </a:r>
              </a:p>
            </p:txBody>
          </p:sp>
          <p:grpSp>
            <p:nvGrpSpPr>
              <p:cNvPr id="62" name="Group 40">
                <a:extLst>
                  <a:ext uri="{FF2B5EF4-FFF2-40B4-BE49-F238E27FC236}">
                    <a16:creationId xmlns:a16="http://schemas.microsoft.com/office/drawing/2014/main" id="{FC60F9A6-5AD3-46DB-BB1D-F4240593A3D8}"/>
                  </a:ext>
                </a:extLst>
              </p:cNvPr>
              <p:cNvGrpSpPr/>
              <p:nvPr/>
            </p:nvGrpSpPr>
            <p:grpSpPr>
              <a:xfrm>
                <a:off x="9407990" y="4229471"/>
                <a:ext cx="923731" cy="923731"/>
                <a:chOff x="5598367" y="2951199"/>
                <a:chExt cx="998376" cy="998376"/>
              </a:xfrm>
            </p:grpSpPr>
            <p:sp>
              <p:nvSpPr>
                <p:cNvPr id="63" name="椭圆 62">
                  <a:extLst>
                    <a:ext uri="{FF2B5EF4-FFF2-40B4-BE49-F238E27FC236}">
                      <a16:creationId xmlns:a16="http://schemas.microsoft.com/office/drawing/2014/main" id="{F2AA11F6-DC99-48AD-9067-225BBFBC0966}"/>
                    </a:ext>
                  </a:extLst>
                </p:cNvPr>
                <p:cNvSpPr/>
                <p:nvPr/>
              </p:nvSpPr>
              <p:spPr>
                <a:xfrm>
                  <a:off x="5598367" y="2951199"/>
                  <a:ext cx="998376" cy="998376"/>
                </a:xfrm>
                <a:prstGeom prst="ellipse">
                  <a:avLst/>
                </a:prstGeom>
                <a:solidFill>
                  <a:srgbClr val="D4E5D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 name="web-certificate_73524">
                  <a:extLst>
                    <a:ext uri="{FF2B5EF4-FFF2-40B4-BE49-F238E27FC236}">
                      <a16:creationId xmlns:a16="http://schemas.microsoft.com/office/drawing/2014/main" id="{6FF2279D-823B-4040-9597-E115D9C8B1DF}"/>
                    </a:ext>
                  </a:extLst>
                </p:cNvPr>
                <p:cNvSpPr>
                  <a:spLocks noChangeAspect="1"/>
                </p:cNvSpPr>
                <p:nvPr/>
              </p:nvSpPr>
              <p:spPr bwMode="auto">
                <a:xfrm>
                  <a:off x="5792713" y="3158300"/>
                  <a:ext cx="609685" cy="584170"/>
                </a:xfrm>
                <a:custGeom>
                  <a:avLst/>
                  <a:gdLst>
                    <a:gd name="connsiteX0" fmla="*/ 380457 w 606246"/>
                    <a:gd name="connsiteY0" fmla="*/ 248086 h 580875"/>
                    <a:gd name="connsiteX1" fmla="*/ 337190 w 606246"/>
                    <a:gd name="connsiteY1" fmla="*/ 314035 h 580875"/>
                    <a:gd name="connsiteX2" fmla="*/ 380457 w 606246"/>
                    <a:gd name="connsiteY2" fmla="*/ 314035 h 580875"/>
                    <a:gd name="connsiteX3" fmla="*/ 393457 w 606246"/>
                    <a:gd name="connsiteY3" fmla="*/ 204357 h 580875"/>
                    <a:gd name="connsiteX4" fmla="*/ 400770 w 606246"/>
                    <a:gd name="connsiteY4" fmla="*/ 214097 h 580875"/>
                    <a:gd name="connsiteX5" fmla="*/ 400770 w 606246"/>
                    <a:gd name="connsiteY5" fmla="*/ 314035 h 580875"/>
                    <a:gd name="connsiteX6" fmla="*/ 403004 w 606246"/>
                    <a:gd name="connsiteY6" fmla="*/ 314035 h 580875"/>
                    <a:gd name="connsiteX7" fmla="*/ 413161 w 606246"/>
                    <a:gd name="connsiteY7" fmla="*/ 324181 h 580875"/>
                    <a:gd name="connsiteX8" fmla="*/ 403004 w 606246"/>
                    <a:gd name="connsiteY8" fmla="*/ 334328 h 580875"/>
                    <a:gd name="connsiteX9" fmla="*/ 400770 w 606246"/>
                    <a:gd name="connsiteY9" fmla="*/ 334328 h 580875"/>
                    <a:gd name="connsiteX10" fmla="*/ 400770 w 606246"/>
                    <a:gd name="connsiteY10" fmla="*/ 366795 h 580875"/>
                    <a:gd name="connsiteX11" fmla="*/ 390613 w 606246"/>
                    <a:gd name="connsiteY11" fmla="*/ 376941 h 580875"/>
                    <a:gd name="connsiteX12" fmla="*/ 380457 w 606246"/>
                    <a:gd name="connsiteY12" fmla="*/ 366795 h 580875"/>
                    <a:gd name="connsiteX13" fmla="*/ 380457 w 606246"/>
                    <a:gd name="connsiteY13" fmla="*/ 334328 h 580875"/>
                    <a:gd name="connsiteX14" fmla="*/ 318400 w 606246"/>
                    <a:gd name="connsiteY14" fmla="*/ 334328 h 580875"/>
                    <a:gd name="connsiteX15" fmla="*/ 309463 w 606246"/>
                    <a:gd name="connsiteY15" fmla="*/ 328950 h 580875"/>
                    <a:gd name="connsiteX16" fmla="*/ 309869 w 606246"/>
                    <a:gd name="connsiteY16" fmla="*/ 318601 h 580875"/>
                    <a:gd name="connsiteX17" fmla="*/ 382082 w 606246"/>
                    <a:gd name="connsiteY17" fmla="*/ 208516 h 580875"/>
                    <a:gd name="connsiteX18" fmla="*/ 393457 w 606246"/>
                    <a:gd name="connsiteY18" fmla="*/ 204357 h 580875"/>
                    <a:gd name="connsiteX19" fmla="*/ 556692 w 606246"/>
                    <a:gd name="connsiteY19" fmla="*/ 204053 h 580875"/>
                    <a:gd name="connsiteX20" fmla="*/ 554050 w 606246"/>
                    <a:gd name="connsiteY20" fmla="*/ 237332 h 580875"/>
                    <a:gd name="connsiteX21" fmla="*/ 578439 w 606246"/>
                    <a:gd name="connsiteY21" fmla="*/ 229418 h 580875"/>
                    <a:gd name="connsiteX22" fmla="*/ 231581 w 606246"/>
                    <a:gd name="connsiteY22" fmla="*/ 203915 h 580875"/>
                    <a:gd name="connsiteX23" fmla="*/ 284097 w 606246"/>
                    <a:gd name="connsiteY23" fmla="*/ 256381 h 580875"/>
                    <a:gd name="connsiteX24" fmla="*/ 231581 w 606246"/>
                    <a:gd name="connsiteY24" fmla="*/ 308745 h 580875"/>
                    <a:gd name="connsiteX25" fmla="*/ 199482 w 606246"/>
                    <a:gd name="connsiteY25" fmla="*/ 340915 h 580875"/>
                    <a:gd name="connsiteX26" fmla="*/ 199482 w 606246"/>
                    <a:gd name="connsiteY26" fmla="*/ 356645 h 580875"/>
                    <a:gd name="connsiteX27" fmla="*/ 263781 w 606246"/>
                    <a:gd name="connsiteY27" fmla="*/ 356645 h 580875"/>
                    <a:gd name="connsiteX28" fmla="*/ 263781 w 606246"/>
                    <a:gd name="connsiteY28" fmla="*/ 340306 h 580875"/>
                    <a:gd name="connsiteX29" fmla="*/ 273939 w 606246"/>
                    <a:gd name="connsiteY29" fmla="*/ 330158 h 580875"/>
                    <a:gd name="connsiteX30" fmla="*/ 284097 w 606246"/>
                    <a:gd name="connsiteY30" fmla="*/ 340306 h 580875"/>
                    <a:gd name="connsiteX31" fmla="*/ 284097 w 606246"/>
                    <a:gd name="connsiteY31" fmla="*/ 366793 h 580875"/>
                    <a:gd name="connsiteX32" fmla="*/ 273939 w 606246"/>
                    <a:gd name="connsiteY32" fmla="*/ 376941 h 580875"/>
                    <a:gd name="connsiteX33" fmla="*/ 189324 w 606246"/>
                    <a:gd name="connsiteY33" fmla="*/ 376941 h 580875"/>
                    <a:gd name="connsiteX34" fmla="*/ 179166 w 606246"/>
                    <a:gd name="connsiteY34" fmla="*/ 366793 h 580875"/>
                    <a:gd name="connsiteX35" fmla="*/ 179166 w 606246"/>
                    <a:gd name="connsiteY35" fmla="*/ 340915 h 580875"/>
                    <a:gd name="connsiteX36" fmla="*/ 231581 w 606246"/>
                    <a:gd name="connsiteY36" fmla="*/ 288449 h 580875"/>
                    <a:gd name="connsiteX37" fmla="*/ 263781 w 606246"/>
                    <a:gd name="connsiteY37" fmla="*/ 256381 h 580875"/>
                    <a:gd name="connsiteX38" fmla="*/ 231581 w 606246"/>
                    <a:gd name="connsiteY38" fmla="*/ 224211 h 580875"/>
                    <a:gd name="connsiteX39" fmla="*/ 199482 w 606246"/>
                    <a:gd name="connsiteY39" fmla="*/ 256381 h 580875"/>
                    <a:gd name="connsiteX40" fmla="*/ 199482 w 606246"/>
                    <a:gd name="connsiteY40" fmla="*/ 264094 h 580875"/>
                    <a:gd name="connsiteX41" fmla="*/ 189324 w 606246"/>
                    <a:gd name="connsiteY41" fmla="*/ 274242 h 580875"/>
                    <a:gd name="connsiteX42" fmla="*/ 179166 w 606246"/>
                    <a:gd name="connsiteY42" fmla="*/ 264094 h 580875"/>
                    <a:gd name="connsiteX43" fmla="*/ 179166 w 606246"/>
                    <a:gd name="connsiteY43" fmla="*/ 256381 h 580875"/>
                    <a:gd name="connsiteX44" fmla="*/ 231581 w 606246"/>
                    <a:gd name="connsiteY44" fmla="*/ 203915 h 580875"/>
                    <a:gd name="connsiteX45" fmla="*/ 506496 w 606246"/>
                    <a:gd name="connsiteY45" fmla="*/ 122165 h 580875"/>
                    <a:gd name="connsiteX46" fmla="*/ 521926 w 606246"/>
                    <a:gd name="connsiteY46" fmla="*/ 133029 h 580875"/>
                    <a:gd name="connsiteX47" fmla="*/ 513399 w 606246"/>
                    <a:gd name="connsiteY47" fmla="*/ 140644 h 580875"/>
                    <a:gd name="connsiteX48" fmla="*/ 502740 w 606246"/>
                    <a:gd name="connsiteY48" fmla="*/ 134450 h 580875"/>
                    <a:gd name="connsiteX49" fmla="*/ 506496 w 606246"/>
                    <a:gd name="connsiteY49" fmla="*/ 122165 h 580875"/>
                    <a:gd name="connsiteX50" fmla="*/ 290820 w 606246"/>
                    <a:gd name="connsiteY50" fmla="*/ 77925 h 580875"/>
                    <a:gd name="connsiteX51" fmla="*/ 78045 w 606246"/>
                    <a:gd name="connsiteY51" fmla="*/ 290479 h 580875"/>
                    <a:gd name="connsiteX52" fmla="*/ 290820 w 606246"/>
                    <a:gd name="connsiteY52" fmla="*/ 502931 h 580875"/>
                    <a:gd name="connsiteX53" fmla="*/ 503697 w 606246"/>
                    <a:gd name="connsiteY53" fmla="*/ 290479 h 580875"/>
                    <a:gd name="connsiteX54" fmla="*/ 290820 w 606246"/>
                    <a:gd name="connsiteY54" fmla="*/ 77925 h 580875"/>
                    <a:gd name="connsiteX55" fmla="*/ 290820 w 606246"/>
                    <a:gd name="connsiteY55" fmla="*/ 57633 h 580875"/>
                    <a:gd name="connsiteX56" fmla="*/ 524019 w 606246"/>
                    <a:gd name="connsiteY56" fmla="*/ 290479 h 580875"/>
                    <a:gd name="connsiteX57" fmla="*/ 290820 w 606246"/>
                    <a:gd name="connsiteY57" fmla="*/ 523223 h 580875"/>
                    <a:gd name="connsiteX58" fmla="*/ 57723 w 606246"/>
                    <a:gd name="connsiteY58" fmla="*/ 290479 h 580875"/>
                    <a:gd name="connsiteX59" fmla="*/ 290820 w 606246"/>
                    <a:gd name="connsiteY59" fmla="*/ 57633 h 580875"/>
                    <a:gd name="connsiteX60" fmla="*/ 287695 w 606246"/>
                    <a:gd name="connsiteY60" fmla="*/ 17 h 580875"/>
                    <a:gd name="connsiteX61" fmla="*/ 491551 w 606246"/>
                    <a:gd name="connsiteY61" fmla="*/ 80272 h 580875"/>
                    <a:gd name="connsiteX62" fmla="*/ 491958 w 606246"/>
                    <a:gd name="connsiteY62" fmla="*/ 94577 h 580875"/>
                    <a:gd name="connsiteX63" fmla="*/ 477527 w 606246"/>
                    <a:gd name="connsiteY63" fmla="*/ 94983 h 580875"/>
                    <a:gd name="connsiteX64" fmla="*/ 287898 w 606246"/>
                    <a:gd name="connsiteY64" fmla="*/ 20309 h 580875"/>
                    <a:gd name="connsiteX65" fmla="*/ 99591 w 606246"/>
                    <a:gd name="connsiteY65" fmla="*/ 99447 h 580875"/>
                    <a:gd name="connsiteX66" fmla="*/ 20325 w 606246"/>
                    <a:gd name="connsiteY66" fmla="*/ 290497 h 580875"/>
                    <a:gd name="connsiteX67" fmla="*/ 99591 w 606246"/>
                    <a:gd name="connsiteY67" fmla="*/ 481444 h 580875"/>
                    <a:gd name="connsiteX68" fmla="*/ 290846 w 606246"/>
                    <a:gd name="connsiteY68" fmla="*/ 560583 h 580875"/>
                    <a:gd name="connsiteX69" fmla="*/ 482202 w 606246"/>
                    <a:gd name="connsiteY69" fmla="*/ 481444 h 580875"/>
                    <a:gd name="connsiteX70" fmla="*/ 559334 w 606246"/>
                    <a:gd name="connsiteY70" fmla="*/ 257015 h 580875"/>
                    <a:gd name="connsiteX71" fmla="*/ 545920 w 606246"/>
                    <a:gd name="connsiteY71" fmla="*/ 261378 h 580875"/>
                    <a:gd name="connsiteX72" fmla="*/ 542769 w 606246"/>
                    <a:gd name="connsiteY72" fmla="*/ 261885 h 580875"/>
                    <a:gd name="connsiteX73" fmla="*/ 536469 w 606246"/>
                    <a:gd name="connsiteY73" fmla="*/ 259653 h 580875"/>
                    <a:gd name="connsiteX74" fmla="*/ 532607 w 606246"/>
                    <a:gd name="connsiteY74" fmla="*/ 250927 h 580875"/>
                    <a:gd name="connsiteX75" fmla="*/ 538298 w 606246"/>
                    <a:gd name="connsiteY75" fmla="*/ 178079 h 580875"/>
                    <a:gd name="connsiteX76" fmla="*/ 545310 w 606246"/>
                    <a:gd name="connsiteY76" fmla="*/ 169150 h 580875"/>
                    <a:gd name="connsiteX77" fmla="*/ 556184 w 606246"/>
                    <a:gd name="connsiteY77" fmla="*/ 172296 h 580875"/>
                    <a:gd name="connsiteX78" fmla="*/ 603743 w 606246"/>
                    <a:gd name="connsiteY78" fmla="*/ 227794 h 580875"/>
                    <a:gd name="connsiteX79" fmla="*/ 605877 w 606246"/>
                    <a:gd name="connsiteY79" fmla="*/ 237129 h 580875"/>
                    <a:gd name="connsiteX80" fmla="*/ 599170 w 606246"/>
                    <a:gd name="connsiteY80" fmla="*/ 244028 h 580875"/>
                    <a:gd name="connsiteX81" fmla="*/ 579049 w 606246"/>
                    <a:gd name="connsiteY81" fmla="*/ 250623 h 580875"/>
                    <a:gd name="connsiteX82" fmla="*/ 568785 w 606246"/>
                    <a:gd name="connsiteY82" fmla="*/ 376535 h 580875"/>
                    <a:gd name="connsiteX83" fmla="*/ 496531 w 606246"/>
                    <a:gd name="connsiteY83" fmla="*/ 495852 h 580875"/>
                    <a:gd name="connsiteX84" fmla="*/ 290846 w 606246"/>
                    <a:gd name="connsiteY84" fmla="*/ 580875 h 580875"/>
                    <a:gd name="connsiteX85" fmla="*/ 85160 w 606246"/>
                    <a:gd name="connsiteY85" fmla="*/ 495852 h 580875"/>
                    <a:gd name="connsiteX86" fmla="*/ 0 w 606246"/>
                    <a:gd name="connsiteY86" fmla="*/ 290497 h 580875"/>
                    <a:gd name="connsiteX87" fmla="*/ 85160 w 606246"/>
                    <a:gd name="connsiteY87" fmla="*/ 85142 h 580875"/>
                    <a:gd name="connsiteX88" fmla="*/ 287695 w 606246"/>
                    <a:gd name="connsiteY88" fmla="*/ 17 h 58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6246" h="580875">
                      <a:moveTo>
                        <a:pt x="380457" y="248086"/>
                      </a:moveTo>
                      <a:lnTo>
                        <a:pt x="337190" y="314035"/>
                      </a:lnTo>
                      <a:lnTo>
                        <a:pt x="380457" y="314035"/>
                      </a:lnTo>
                      <a:close/>
                      <a:moveTo>
                        <a:pt x="393457" y="204357"/>
                      </a:moveTo>
                      <a:cubicBezTo>
                        <a:pt x="397825" y="205676"/>
                        <a:pt x="400770" y="209632"/>
                        <a:pt x="400770" y="214097"/>
                      </a:cubicBezTo>
                      <a:lnTo>
                        <a:pt x="400770" y="314035"/>
                      </a:lnTo>
                      <a:lnTo>
                        <a:pt x="403004" y="314035"/>
                      </a:lnTo>
                      <a:cubicBezTo>
                        <a:pt x="408591" y="314035"/>
                        <a:pt x="413161" y="318601"/>
                        <a:pt x="413161" y="324181"/>
                      </a:cubicBezTo>
                      <a:cubicBezTo>
                        <a:pt x="413161" y="329762"/>
                        <a:pt x="408591" y="334328"/>
                        <a:pt x="403004" y="334328"/>
                      </a:cubicBezTo>
                      <a:lnTo>
                        <a:pt x="400770" y="334328"/>
                      </a:lnTo>
                      <a:lnTo>
                        <a:pt x="400770" y="366795"/>
                      </a:lnTo>
                      <a:cubicBezTo>
                        <a:pt x="400770" y="372375"/>
                        <a:pt x="396200" y="376941"/>
                        <a:pt x="390613" y="376941"/>
                      </a:cubicBezTo>
                      <a:cubicBezTo>
                        <a:pt x="384926" y="376941"/>
                        <a:pt x="380457" y="372375"/>
                        <a:pt x="380457" y="366795"/>
                      </a:cubicBezTo>
                      <a:lnTo>
                        <a:pt x="380457" y="334328"/>
                      </a:lnTo>
                      <a:lnTo>
                        <a:pt x="318400" y="334328"/>
                      </a:lnTo>
                      <a:cubicBezTo>
                        <a:pt x="314642" y="334328"/>
                        <a:pt x="311291" y="332298"/>
                        <a:pt x="309463" y="328950"/>
                      </a:cubicBezTo>
                      <a:cubicBezTo>
                        <a:pt x="307736" y="325703"/>
                        <a:pt x="307838" y="321746"/>
                        <a:pt x="309869" y="318601"/>
                      </a:cubicBezTo>
                      <a:lnTo>
                        <a:pt x="382082" y="208516"/>
                      </a:lnTo>
                      <a:cubicBezTo>
                        <a:pt x="384520" y="204762"/>
                        <a:pt x="389192" y="203139"/>
                        <a:pt x="393457" y="204357"/>
                      </a:cubicBezTo>
                      <a:close/>
                      <a:moveTo>
                        <a:pt x="556692" y="204053"/>
                      </a:moveTo>
                      <a:lnTo>
                        <a:pt x="554050" y="237332"/>
                      </a:lnTo>
                      <a:lnTo>
                        <a:pt x="578439" y="229418"/>
                      </a:lnTo>
                      <a:close/>
                      <a:moveTo>
                        <a:pt x="231581" y="203915"/>
                      </a:moveTo>
                      <a:cubicBezTo>
                        <a:pt x="260531" y="203915"/>
                        <a:pt x="284097" y="227459"/>
                        <a:pt x="284097" y="256381"/>
                      </a:cubicBezTo>
                      <a:cubicBezTo>
                        <a:pt x="284097" y="285202"/>
                        <a:pt x="260531" y="308745"/>
                        <a:pt x="231581" y="308745"/>
                      </a:cubicBezTo>
                      <a:cubicBezTo>
                        <a:pt x="213906" y="308745"/>
                        <a:pt x="199482" y="323156"/>
                        <a:pt x="199482" y="340915"/>
                      </a:cubicBezTo>
                      <a:lnTo>
                        <a:pt x="199482" y="356645"/>
                      </a:lnTo>
                      <a:lnTo>
                        <a:pt x="263781" y="356645"/>
                      </a:lnTo>
                      <a:lnTo>
                        <a:pt x="263781" y="340306"/>
                      </a:lnTo>
                      <a:cubicBezTo>
                        <a:pt x="263781" y="334725"/>
                        <a:pt x="268251" y="330158"/>
                        <a:pt x="273939" y="330158"/>
                      </a:cubicBezTo>
                      <a:cubicBezTo>
                        <a:pt x="279526" y="330158"/>
                        <a:pt x="284097" y="334725"/>
                        <a:pt x="284097" y="340306"/>
                      </a:cubicBezTo>
                      <a:lnTo>
                        <a:pt x="284097" y="366793"/>
                      </a:lnTo>
                      <a:cubicBezTo>
                        <a:pt x="284097" y="372374"/>
                        <a:pt x="279526" y="376941"/>
                        <a:pt x="273939" y="376941"/>
                      </a:cubicBezTo>
                      <a:lnTo>
                        <a:pt x="189324" y="376941"/>
                      </a:lnTo>
                      <a:cubicBezTo>
                        <a:pt x="183635" y="376941"/>
                        <a:pt x="179166" y="372374"/>
                        <a:pt x="179166" y="366793"/>
                      </a:cubicBezTo>
                      <a:lnTo>
                        <a:pt x="179166" y="340915"/>
                      </a:lnTo>
                      <a:cubicBezTo>
                        <a:pt x="179166" y="311993"/>
                        <a:pt x="202631" y="288449"/>
                        <a:pt x="231581" y="288449"/>
                      </a:cubicBezTo>
                      <a:cubicBezTo>
                        <a:pt x="249357" y="288449"/>
                        <a:pt x="263781" y="274039"/>
                        <a:pt x="263781" y="256381"/>
                      </a:cubicBezTo>
                      <a:cubicBezTo>
                        <a:pt x="263781" y="238622"/>
                        <a:pt x="249357" y="224211"/>
                        <a:pt x="231581" y="224211"/>
                      </a:cubicBezTo>
                      <a:cubicBezTo>
                        <a:pt x="213906" y="224211"/>
                        <a:pt x="199482" y="238622"/>
                        <a:pt x="199482" y="256381"/>
                      </a:cubicBezTo>
                      <a:lnTo>
                        <a:pt x="199482" y="264094"/>
                      </a:lnTo>
                      <a:cubicBezTo>
                        <a:pt x="199482" y="269675"/>
                        <a:pt x="194911" y="274242"/>
                        <a:pt x="189324" y="274242"/>
                      </a:cubicBezTo>
                      <a:cubicBezTo>
                        <a:pt x="183635" y="274242"/>
                        <a:pt x="179166" y="269675"/>
                        <a:pt x="179166" y="264094"/>
                      </a:cubicBezTo>
                      <a:lnTo>
                        <a:pt x="179166" y="256381"/>
                      </a:lnTo>
                      <a:cubicBezTo>
                        <a:pt x="179166" y="227459"/>
                        <a:pt x="202631" y="203915"/>
                        <a:pt x="231581" y="203915"/>
                      </a:cubicBezTo>
                      <a:close/>
                      <a:moveTo>
                        <a:pt x="506496" y="122165"/>
                      </a:moveTo>
                      <a:cubicBezTo>
                        <a:pt x="514008" y="117190"/>
                        <a:pt x="524159" y="124196"/>
                        <a:pt x="521926" y="133029"/>
                      </a:cubicBezTo>
                      <a:cubicBezTo>
                        <a:pt x="520911" y="137090"/>
                        <a:pt x="517459" y="140136"/>
                        <a:pt x="513399" y="140644"/>
                      </a:cubicBezTo>
                      <a:cubicBezTo>
                        <a:pt x="508932" y="141253"/>
                        <a:pt x="504465" y="138613"/>
                        <a:pt x="502740" y="134450"/>
                      </a:cubicBezTo>
                      <a:cubicBezTo>
                        <a:pt x="501014" y="129983"/>
                        <a:pt x="502435" y="124805"/>
                        <a:pt x="506496" y="122165"/>
                      </a:cubicBezTo>
                      <a:close/>
                      <a:moveTo>
                        <a:pt x="290820" y="77925"/>
                      </a:moveTo>
                      <a:cubicBezTo>
                        <a:pt x="173459" y="77925"/>
                        <a:pt x="78045" y="173295"/>
                        <a:pt x="78045" y="290479"/>
                      </a:cubicBezTo>
                      <a:cubicBezTo>
                        <a:pt x="78045" y="407663"/>
                        <a:pt x="173459" y="502931"/>
                        <a:pt x="290820" y="502931"/>
                      </a:cubicBezTo>
                      <a:cubicBezTo>
                        <a:pt x="408182" y="502931"/>
                        <a:pt x="503697" y="407663"/>
                        <a:pt x="503697" y="290479"/>
                      </a:cubicBezTo>
                      <a:cubicBezTo>
                        <a:pt x="503697" y="173295"/>
                        <a:pt x="408182" y="77925"/>
                        <a:pt x="290820" y="77925"/>
                      </a:cubicBezTo>
                      <a:close/>
                      <a:moveTo>
                        <a:pt x="290820" y="57633"/>
                      </a:moveTo>
                      <a:cubicBezTo>
                        <a:pt x="419461" y="57633"/>
                        <a:pt x="524019" y="162033"/>
                        <a:pt x="524019" y="290479"/>
                      </a:cubicBezTo>
                      <a:cubicBezTo>
                        <a:pt x="524019" y="418823"/>
                        <a:pt x="419461" y="523223"/>
                        <a:pt x="290820" y="523223"/>
                      </a:cubicBezTo>
                      <a:cubicBezTo>
                        <a:pt x="162281" y="523223"/>
                        <a:pt x="57723" y="418823"/>
                        <a:pt x="57723" y="290479"/>
                      </a:cubicBezTo>
                      <a:cubicBezTo>
                        <a:pt x="57723" y="162033"/>
                        <a:pt x="162281" y="57633"/>
                        <a:pt x="290820" y="57633"/>
                      </a:cubicBezTo>
                      <a:close/>
                      <a:moveTo>
                        <a:pt x="287695" y="17"/>
                      </a:moveTo>
                      <a:cubicBezTo>
                        <a:pt x="364014" y="-795"/>
                        <a:pt x="436472" y="27715"/>
                        <a:pt x="491551" y="80272"/>
                      </a:cubicBezTo>
                      <a:cubicBezTo>
                        <a:pt x="495616" y="84127"/>
                        <a:pt x="495820" y="90519"/>
                        <a:pt x="491958" y="94577"/>
                      </a:cubicBezTo>
                      <a:cubicBezTo>
                        <a:pt x="488096" y="98636"/>
                        <a:pt x="481592" y="98839"/>
                        <a:pt x="477527" y="94983"/>
                      </a:cubicBezTo>
                      <a:cubicBezTo>
                        <a:pt x="426208" y="46080"/>
                        <a:pt x="358933" y="19598"/>
                        <a:pt x="287898" y="20309"/>
                      </a:cubicBezTo>
                      <a:cubicBezTo>
                        <a:pt x="216762" y="21120"/>
                        <a:pt x="149894" y="49225"/>
                        <a:pt x="99591" y="99447"/>
                      </a:cubicBezTo>
                      <a:cubicBezTo>
                        <a:pt x="48474" y="150482"/>
                        <a:pt x="20325" y="218257"/>
                        <a:pt x="20325" y="290497"/>
                      </a:cubicBezTo>
                      <a:cubicBezTo>
                        <a:pt x="20325" y="362635"/>
                        <a:pt x="48474" y="430410"/>
                        <a:pt x="99591" y="481444"/>
                      </a:cubicBezTo>
                      <a:cubicBezTo>
                        <a:pt x="150707" y="532479"/>
                        <a:pt x="218591" y="560583"/>
                        <a:pt x="290846" y="560583"/>
                      </a:cubicBezTo>
                      <a:cubicBezTo>
                        <a:pt x="363201" y="560583"/>
                        <a:pt x="431086" y="532479"/>
                        <a:pt x="482202" y="481444"/>
                      </a:cubicBezTo>
                      <a:cubicBezTo>
                        <a:pt x="541245" y="422597"/>
                        <a:pt x="569598" y="339400"/>
                        <a:pt x="559334" y="257015"/>
                      </a:cubicBezTo>
                      <a:lnTo>
                        <a:pt x="545920" y="261378"/>
                      </a:lnTo>
                      <a:cubicBezTo>
                        <a:pt x="544904" y="261682"/>
                        <a:pt x="543786" y="261885"/>
                        <a:pt x="542769" y="261885"/>
                      </a:cubicBezTo>
                      <a:cubicBezTo>
                        <a:pt x="540534" y="261885"/>
                        <a:pt x="538298" y="261073"/>
                        <a:pt x="536469" y="259653"/>
                      </a:cubicBezTo>
                      <a:cubicBezTo>
                        <a:pt x="533827" y="257624"/>
                        <a:pt x="532404" y="254275"/>
                        <a:pt x="532607" y="250927"/>
                      </a:cubicBezTo>
                      <a:lnTo>
                        <a:pt x="538298" y="178079"/>
                      </a:lnTo>
                      <a:cubicBezTo>
                        <a:pt x="538704" y="173919"/>
                        <a:pt x="541448" y="170469"/>
                        <a:pt x="545310" y="169150"/>
                      </a:cubicBezTo>
                      <a:cubicBezTo>
                        <a:pt x="549273" y="167933"/>
                        <a:pt x="553541" y="169150"/>
                        <a:pt x="556184" y="172296"/>
                      </a:cubicBezTo>
                      <a:lnTo>
                        <a:pt x="603743" y="227794"/>
                      </a:lnTo>
                      <a:cubicBezTo>
                        <a:pt x="605979" y="230331"/>
                        <a:pt x="606792" y="233882"/>
                        <a:pt x="605877" y="237129"/>
                      </a:cubicBezTo>
                      <a:cubicBezTo>
                        <a:pt x="604963" y="240375"/>
                        <a:pt x="602422" y="242912"/>
                        <a:pt x="599170" y="244028"/>
                      </a:cubicBezTo>
                      <a:lnTo>
                        <a:pt x="579049" y="250623"/>
                      </a:lnTo>
                      <a:cubicBezTo>
                        <a:pt x="584841" y="292627"/>
                        <a:pt x="581285" y="336052"/>
                        <a:pt x="568785" y="376535"/>
                      </a:cubicBezTo>
                      <a:cubicBezTo>
                        <a:pt x="554863" y="421278"/>
                        <a:pt x="529965" y="462471"/>
                        <a:pt x="496531" y="495852"/>
                      </a:cubicBezTo>
                      <a:cubicBezTo>
                        <a:pt x="441654" y="550640"/>
                        <a:pt x="368587" y="580875"/>
                        <a:pt x="290846" y="580875"/>
                      </a:cubicBezTo>
                      <a:cubicBezTo>
                        <a:pt x="213205" y="580875"/>
                        <a:pt x="140138" y="550640"/>
                        <a:pt x="85160" y="495852"/>
                      </a:cubicBezTo>
                      <a:cubicBezTo>
                        <a:pt x="30284" y="440962"/>
                        <a:pt x="0" y="368012"/>
                        <a:pt x="0" y="290497"/>
                      </a:cubicBezTo>
                      <a:cubicBezTo>
                        <a:pt x="0" y="212880"/>
                        <a:pt x="30284" y="139930"/>
                        <a:pt x="85160" y="85142"/>
                      </a:cubicBezTo>
                      <a:cubicBezTo>
                        <a:pt x="139325" y="31063"/>
                        <a:pt x="211173" y="930"/>
                        <a:pt x="287695" y="17"/>
                      </a:cubicBezTo>
                      <a:close/>
                    </a:path>
                  </a:pathLst>
                </a:custGeom>
                <a:solidFill>
                  <a:srgbClr val="59595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spTree>
    <p:extLst>
      <p:ext uri="{BB962C8B-B14F-4D97-AF65-F5344CB8AC3E}">
        <p14:creationId xmlns:p14="http://schemas.microsoft.com/office/powerpoint/2010/main" val="16897870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28600" y="474345"/>
            <a:ext cx="4846320" cy="0"/>
          </a:xfrm>
          <a:prstGeom prst="line">
            <a:avLst/>
          </a:prstGeom>
          <a:ln w="19050" cmpd="sng">
            <a:solidFill>
              <a:schemeClr val="accent6">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117080" y="474345"/>
            <a:ext cx="4846320" cy="0"/>
          </a:xfrm>
          <a:prstGeom prst="line">
            <a:avLst/>
          </a:prstGeom>
          <a:ln w="19050" cmpd="sng">
            <a:solidFill>
              <a:schemeClr val="accent6">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5074920" y="611458"/>
            <a:ext cx="2811781" cy="414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465359"/>
                </a:solidFill>
                <a:latin typeface="微软雅黑" panose="020B0503020204020204" charset="-122"/>
                <a:ea typeface="微软雅黑" panose="020B0503020204020204" charset="-122"/>
                <a:sym typeface="+mn-ea"/>
              </a:rPr>
              <a:t>项目目标</a:t>
            </a:r>
            <a:endParaRPr lang="zh-CN" altLang="en-US" b="1" dirty="0">
              <a:solidFill>
                <a:srgbClr val="465359"/>
              </a:solidFill>
              <a:latin typeface="微软雅黑" panose="020B0503020204020204" charset="-122"/>
              <a:ea typeface="微软雅黑" panose="020B0503020204020204" charset="-122"/>
              <a:sym typeface="+mn-ea"/>
            </a:endParaRPr>
          </a:p>
        </p:txBody>
      </p:sp>
      <p:cxnSp>
        <p:nvCxnSpPr>
          <p:cNvPr id="5" name="直接连接符 4"/>
          <p:cNvCxnSpPr/>
          <p:nvPr/>
        </p:nvCxnSpPr>
        <p:spPr>
          <a:xfrm>
            <a:off x="1052945" y="3805061"/>
            <a:ext cx="10086109" cy="0"/>
          </a:xfrm>
          <a:prstGeom prst="line">
            <a:avLst/>
          </a:prstGeom>
          <a:solidFill>
            <a:srgbClr val="F8C002"/>
          </a:solidFill>
          <a:ln>
            <a:solidFill>
              <a:srgbClr val="E3E7C8"/>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441239" y="3673445"/>
            <a:ext cx="263237" cy="263237"/>
          </a:xfrm>
          <a:prstGeom prst="ellipse">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8" name="椭圆 17"/>
          <p:cNvSpPr/>
          <p:nvPr/>
        </p:nvSpPr>
        <p:spPr>
          <a:xfrm>
            <a:off x="3050357" y="3664735"/>
            <a:ext cx="263237" cy="263237"/>
          </a:xfrm>
          <a:prstGeom prst="ellipse">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9" name="椭圆 18"/>
          <p:cNvSpPr/>
          <p:nvPr/>
        </p:nvSpPr>
        <p:spPr>
          <a:xfrm>
            <a:off x="4411381" y="3656618"/>
            <a:ext cx="263237" cy="263237"/>
          </a:xfrm>
          <a:prstGeom prst="ellipse">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20" name="椭圆 19"/>
          <p:cNvSpPr/>
          <p:nvPr/>
        </p:nvSpPr>
        <p:spPr>
          <a:xfrm>
            <a:off x="5889870" y="3647909"/>
            <a:ext cx="263237" cy="263237"/>
          </a:xfrm>
          <a:prstGeom prst="ellipse">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9" name="菱形 8"/>
          <p:cNvSpPr/>
          <p:nvPr/>
        </p:nvSpPr>
        <p:spPr>
          <a:xfrm>
            <a:off x="1262502" y="1384068"/>
            <a:ext cx="935184" cy="935184"/>
          </a:xfrm>
          <a:prstGeom prst="diamond">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Arial" panose="020B0604020202020204" pitchFamily="34" charset="0"/>
              </a:rPr>
              <a:t>01</a:t>
            </a:r>
          </a:p>
        </p:txBody>
      </p:sp>
      <p:sp>
        <p:nvSpPr>
          <p:cNvPr id="38" name="菱形 37"/>
          <p:cNvSpPr/>
          <p:nvPr/>
        </p:nvSpPr>
        <p:spPr>
          <a:xfrm>
            <a:off x="6029559" y="1416168"/>
            <a:ext cx="935184" cy="935184"/>
          </a:xfrm>
          <a:prstGeom prst="diamond">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Arial" panose="020B0604020202020204" pitchFamily="34" charset="0"/>
              </a:rPr>
              <a:t>02</a:t>
            </a:r>
          </a:p>
        </p:txBody>
      </p:sp>
      <p:sp>
        <p:nvSpPr>
          <p:cNvPr id="43" name="菱形 42"/>
          <p:cNvSpPr/>
          <p:nvPr/>
        </p:nvSpPr>
        <p:spPr>
          <a:xfrm>
            <a:off x="7172208" y="4198979"/>
            <a:ext cx="935184" cy="935184"/>
          </a:xfrm>
          <a:prstGeom prst="diamond">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Arial" panose="020B0604020202020204" pitchFamily="34" charset="0"/>
              </a:rPr>
              <a:t>04</a:t>
            </a:r>
          </a:p>
        </p:txBody>
      </p:sp>
      <p:sp>
        <p:nvSpPr>
          <p:cNvPr id="8" name="文本框 7"/>
          <p:cNvSpPr txBox="1"/>
          <p:nvPr/>
        </p:nvSpPr>
        <p:spPr>
          <a:xfrm>
            <a:off x="2371975" y="1523475"/>
            <a:ext cx="1723390" cy="1169551"/>
          </a:xfrm>
          <a:prstGeom prst="rect">
            <a:avLst/>
          </a:prstGeom>
          <a:noFill/>
        </p:spPr>
        <p:txBody>
          <a:bodyPr wrap="square" rtlCol="0">
            <a:spAutoFit/>
          </a:bodyPr>
          <a:lstStyle/>
          <a:p>
            <a:pPr lvl="0"/>
            <a:r>
              <a:rPr lang="zh-CN" altLang="en-US" sz="1400" dirty="0"/>
              <a:t>通过企业管理理论学习，把握商业领域创新的发展脉络，理解商业创新的精髓。</a:t>
            </a:r>
            <a:endParaRPr lang="zh-CN" altLang="en-US" sz="1400" dirty="0">
              <a:latin typeface="Microsoft YaHei UI" panose="020B0503020204020204" pitchFamily="34" charset="-122"/>
              <a:ea typeface="Microsoft YaHei UI" panose="020B0503020204020204" pitchFamily="34" charset="-122"/>
            </a:endParaRPr>
          </a:p>
        </p:txBody>
      </p:sp>
      <p:sp>
        <p:nvSpPr>
          <p:cNvPr id="13" name="文本框 12"/>
          <p:cNvSpPr txBox="1"/>
          <p:nvPr/>
        </p:nvSpPr>
        <p:spPr>
          <a:xfrm>
            <a:off x="7238964" y="1504663"/>
            <a:ext cx="1723390" cy="738664"/>
          </a:xfrm>
          <a:prstGeom prst="rect">
            <a:avLst/>
          </a:prstGeom>
          <a:noFill/>
        </p:spPr>
        <p:txBody>
          <a:bodyPr wrap="square" rtlCol="0">
            <a:spAutoFit/>
          </a:bodyPr>
          <a:lstStyle/>
          <a:p>
            <a:pPr lvl="0"/>
            <a:r>
              <a:rPr lang="zh-CN" altLang="en-US" sz="1400" dirty="0"/>
              <a:t>能够理论结合实践，提出案例研究问题并设计草案。</a:t>
            </a:r>
          </a:p>
        </p:txBody>
      </p:sp>
      <p:sp>
        <p:nvSpPr>
          <p:cNvPr id="23" name="菱形 22">
            <a:extLst>
              <a:ext uri="{FF2B5EF4-FFF2-40B4-BE49-F238E27FC236}">
                <a16:creationId xmlns:a16="http://schemas.microsoft.com/office/drawing/2014/main" id="{930CC09C-A9BE-4D1D-8709-AE5EA8F18CC9}"/>
              </a:ext>
            </a:extLst>
          </p:cNvPr>
          <p:cNvSpPr/>
          <p:nvPr/>
        </p:nvSpPr>
        <p:spPr>
          <a:xfrm>
            <a:off x="2662775" y="4390646"/>
            <a:ext cx="935184" cy="935184"/>
          </a:xfrm>
          <a:prstGeom prst="diamond">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Arial" panose="020B0604020202020204" pitchFamily="34" charset="0"/>
              </a:rPr>
              <a:t>03</a:t>
            </a:r>
          </a:p>
        </p:txBody>
      </p:sp>
      <p:sp>
        <p:nvSpPr>
          <p:cNvPr id="24" name="椭圆 23">
            <a:extLst>
              <a:ext uri="{FF2B5EF4-FFF2-40B4-BE49-F238E27FC236}">
                <a16:creationId xmlns:a16="http://schemas.microsoft.com/office/drawing/2014/main" id="{F8D9F282-5912-49EB-BEBE-8F82EB286B75}"/>
              </a:ext>
            </a:extLst>
          </p:cNvPr>
          <p:cNvSpPr/>
          <p:nvPr/>
        </p:nvSpPr>
        <p:spPr>
          <a:xfrm>
            <a:off x="7356041" y="3673443"/>
            <a:ext cx="263237" cy="263237"/>
          </a:xfrm>
          <a:prstGeom prst="ellipse">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25" name="文本框 24">
            <a:extLst>
              <a:ext uri="{FF2B5EF4-FFF2-40B4-BE49-F238E27FC236}">
                <a16:creationId xmlns:a16="http://schemas.microsoft.com/office/drawing/2014/main" id="{1111B4DE-A491-4E08-A25E-1E7DAFA593CE}"/>
              </a:ext>
            </a:extLst>
          </p:cNvPr>
          <p:cNvSpPr txBox="1"/>
          <p:nvPr/>
        </p:nvSpPr>
        <p:spPr>
          <a:xfrm>
            <a:off x="3549686" y="4547765"/>
            <a:ext cx="1723390" cy="738664"/>
          </a:xfrm>
          <a:prstGeom prst="rect">
            <a:avLst/>
          </a:prstGeom>
          <a:noFill/>
        </p:spPr>
        <p:txBody>
          <a:bodyPr wrap="square" rtlCol="0">
            <a:spAutoFit/>
          </a:bodyPr>
          <a:lstStyle/>
          <a:p>
            <a:pPr lvl="0"/>
            <a:r>
              <a:rPr lang="zh-CN" altLang="en-US" sz="1400" dirty="0"/>
              <a:t>了解不同文化背景下的企业管理，培养“跨文化素养”。</a:t>
            </a:r>
            <a:endParaRPr lang="zh-CN" altLang="en-US" sz="1400" dirty="0">
              <a:latin typeface="Microsoft YaHei UI" panose="020B0503020204020204" pitchFamily="34" charset="-122"/>
              <a:ea typeface="Microsoft YaHei UI" panose="020B0503020204020204" pitchFamily="34" charset="-122"/>
            </a:endParaRPr>
          </a:p>
        </p:txBody>
      </p:sp>
      <p:sp>
        <p:nvSpPr>
          <p:cNvPr id="29" name="椭圆 28">
            <a:extLst>
              <a:ext uri="{FF2B5EF4-FFF2-40B4-BE49-F238E27FC236}">
                <a16:creationId xmlns:a16="http://schemas.microsoft.com/office/drawing/2014/main" id="{9455B418-D38E-462D-A6AB-FBE30D4953F0}"/>
              </a:ext>
            </a:extLst>
          </p:cNvPr>
          <p:cNvSpPr/>
          <p:nvPr/>
        </p:nvSpPr>
        <p:spPr>
          <a:xfrm>
            <a:off x="8962354" y="3647783"/>
            <a:ext cx="263237" cy="263237"/>
          </a:xfrm>
          <a:prstGeom prst="ellipse">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30" name="椭圆 29">
            <a:extLst>
              <a:ext uri="{FF2B5EF4-FFF2-40B4-BE49-F238E27FC236}">
                <a16:creationId xmlns:a16="http://schemas.microsoft.com/office/drawing/2014/main" id="{C539F4F1-8B81-4384-821C-BBBF0FE4FEED}"/>
              </a:ext>
            </a:extLst>
          </p:cNvPr>
          <p:cNvSpPr/>
          <p:nvPr/>
        </p:nvSpPr>
        <p:spPr>
          <a:xfrm>
            <a:off x="10769967" y="3673444"/>
            <a:ext cx="263237" cy="263237"/>
          </a:xfrm>
          <a:prstGeom prst="ellipse">
            <a:avLst/>
          </a:prstGeom>
          <a:solidFill>
            <a:srgbClr val="E3E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32" name="文本框 31">
            <a:extLst>
              <a:ext uri="{FF2B5EF4-FFF2-40B4-BE49-F238E27FC236}">
                <a16:creationId xmlns:a16="http://schemas.microsoft.com/office/drawing/2014/main" id="{92CF69AB-F701-408D-B349-A11B56664AD8}"/>
              </a:ext>
            </a:extLst>
          </p:cNvPr>
          <p:cNvSpPr txBox="1"/>
          <p:nvPr/>
        </p:nvSpPr>
        <p:spPr>
          <a:xfrm>
            <a:off x="8100659" y="4404961"/>
            <a:ext cx="1723390" cy="523220"/>
          </a:xfrm>
          <a:prstGeom prst="rect">
            <a:avLst/>
          </a:prstGeom>
          <a:noFill/>
        </p:spPr>
        <p:txBody>
          <a:bodyPr wrap="square" rtlCol="0">
            <a:spAutoFit/>
          </a:bodyPr>
          <a:lstStyle/>
          <a:p>
            <a:pPr lvl="0"/>
            <a:r>
              <a:rPr lang="zh-CN" altLang="en-US" sz="1400" dirty="0"/>
              <a:t>掌握撰写商科案例文章的技巧、方法。</a:t>
            </a:r>
            <a:endParaRPr lang="zh-CN" altLang="en-US" sz="1050"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7575363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1500"/>
                            </p:stCondLst>
                            <p:childTnLst>
                              <p:par>
                                <p:cTn id="22" presetID="35" presetClass="entr" presetSubtype="0" fill="hold" grpId="1"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anim calcmode="lin" valueType="num">
                                      <p:cBhvr>
                                        <p:cTn id="25" dur="500" fill="hold"/>
                                        <p:tgtEl>
                                          <p:spTgt spid="6"/>
                                        </p:tgtEl>
                                        <p:attrNameLst>
                                          <p:attrName>style.rotation</p:attrName>
                                        </p:attrNameLst>
                                      </p:cBhvr>
                                      <p:tavLst>
                                        <p:tav tm="0">
                                          <p:val>
                                            <p:fltVal val="720"/>
                                          </p:val>
                                        </p:tav>
                                        <p:tav tm="100000">
                                          <p:val>
                                            <p:fltVal val="0"/>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ppt_w</p:attrName>
                                        </p:attrNameLst>
                                      </p:cBhvr>
                                      <p:tavLst>
                                        <p:tav tm="0">
                                          <p:val>
                                            <p:fltVal val="0"/>
                                          </p:val>
                                        </p:tav>
                                        <p:tav tm="100000">
                                          <p:val>
                                            <p:strVal val="#ppt_w"/>
                                          </p:val>
                                        </p:tav>
                                      </p:tavLst>
                                    </p:anim>
                                  </p:childTnLst>
                                </p:cTn>
                              </p:par>
                            </p:childTnLst>
                          </p:cTn>
                        </p:par>
                        <p:par>
                          <p:cTn id="28" fill="hold">
                            <p:stCondLst>
                              <p:cond delay="2000"/>
                            </p:stCondLst>
                            <p:childTnLst>
                              <p:par>
                                <p:cTn id="29" presetID="47" presetClass="entr" presetSubtype="0" fill="hold" grpId="1"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35" presetClass="entr" presetSubtype="0" fill="hold" grpId="1"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style.rotation</p:attrName>
                                        </p:attrNameLst>
                                      </p:cBhvr>
                                      <p:tavLst>
                                        <p:tav tm="0">
                                          <p:val>
                                            <p:fltVal val="720"/>
                                          </p:val>
                                        </p:tav>
                                        <p:tav tm="100000">
                                          <p:val>
                                            <p:fltVal val="0"/>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 calcmode="lin" valueType="num">
                                      <p:cBhvr>
                                        <p:cTn id="40" dur="500" fill="hold"/>
                                        <p:tgtEl>
                                          <p:spTgt spid="18"/>
                                        </p:tgtEl>
                                        <p:attrNameLst>
                                          <p:attrName>ppt_w</p:attrName>
                                        </p:attrNameLst>
                                      </p:cBhvr>
                                      <p:tavLst>
                                        <p:tav tm="0">
                                          <p:val>
                                            <p:fltVal val="0"/>
                                          </p:val>
                                        </p:tav>
                                        <p:tav tm="100000">
                                          <p:val>
                                            <p:strVal val="#ppt_w"/>
                                          </p:val>
                                        </p:tav>
                                      </p:tavLst>
                                    </p:anim>
                                  </p:childTnLst>
                                </p:cTn>
                              </p:par>
                              <p:par>
                                <p:cTn id="41" presetID="12" presetClass="entr" presetSubtype="1"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p:tgtEl>
                                          <p:spTgt spid="8"/>
                                        </p:tgtEl>
                                        <p:attrNameLst>
                                          <p:attrName>ppt_y</p:attrName>
                                        </p:attrNameLst>
                                      </p:cBhvr>
                                      <p:tavLst>
                                        <p:tav tm="0">
                                          <p:val>
                                            <p:strVal val="#ppt_y-#ppt_h*1.125000"/>
                                          </p:val>
                                        </p:tav>
                                        <p:tav tm="100000">
                                          <p:val>
                                            <p:strVal val="#ppt_y"/>
                                          </p:val>
                                        </p:tav>
                                      </p:tavLst>
                                    </p:anim>
                                    <p:animEffect transition="in" filter="wipe(down)">
                                      <p:cBhvr>
                                        <p:cTn id="44" dur="500"/>
                                        <p:tgtEl>
                                          <p:spTgt spid="8"/>
                                        </p:tgtEl>
                                      </p:cBhvr>
                                    </p:animEffect>
                                  </p:childTnLst>
                                </p:cTn>
                              </p:par>
                            </p:childTnLst>
                          </p:cTn>
                        </p:par>
                        <p:par>
                          <p:cTn id="45" fill="hold">
                            <p:stCondLst>
                              <p:cond delay="3000"/>
                            </p:stCondLst>
                            <p:childTnLst>
                              <p:par>
                                <p:cTn id="46" presetID="35" presetClass="entr" presetSubtype="0" fill="hold" grpId="1"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anim calcmode="lin" valueType="num">
                                      <p:cBhvr>
                                        <p:cTn id="49" dur="500" fill="hold"/>
                                        <p:tgtEl>
                                          <p:spTgt spid="19"/>
                                        </p:tgtEl>
                                        <p:attrNameLst>
                                          <p:attrName>style.rotation</p:attrName>
                                        </p:attrNameLst>
                                      </p:cBhvr>
                                      <p:tavLst>
                                        <p:tav tm="0">
                                          <p:val>
                                            <p:fltVal val="720"/>
                                          </p:val>
                                        </p:tav>
                                        <p:tav tm="100000">
                                          <p:val>
                                            <p:fltVal val="0"/>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 calcmode="lin" valueType="num">
                                      <p:cBhvr>
                                        <p:cTn id="51" dur="500" fill="hold"/>
                                        <p:tgtEl>
                                          <p:spTgt spid="19"/>
                                        </p:tgtEl>
                                        <p:attrNameLst>
                                          <p:attrName>ppt_w</p:attrName>
                                        </p:attrNameLst>
                                      </p:cBhvr>
                                      <p:tavLst>
                                        <p:tav tm="0">
                                          <p:val>
                                            <p:fltVal val="0"/>
                                          </p:val>
                                        </p:tav>
                                        <p:tav tm="100000">
                                          <p:val>
                                            <p:strVal val="#ppt_w"/>
                                          </p:val>
                                        </p:tav>
                                      </p:tavLst>
                                    </p:anim>
                                  </p:childTnLst>
                                </p:cTn>
                              </p:par>
                            </p:childTnLst>
                          </p:cTn>
                        </p:par>
                        <p:par>
                          <p:cTn id="52" fill="hold">
                            <p:stCondLst>
                              <p:cond delay="3500"/>
                            </p:stCondLst>
                            <p:childTnLst>
                              <p:par>
                                <p:cTn id="53" presetID="47" presetClass="entr" presetSubtype="0" fill="hold" grpId="1"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anim calcmode="lin" valueType="num">
                                      <p:cBhvr>
                                        <p:cTn id="56" dur="500" fill="hold"/>
                                        <p:tgtEl>
                                          <p:spTgt spid="38"/>
                                        </p:tgtEl>
                                        <p:attrNameLst>
                                          <p:attrName>ppt_x</p:attrName>
                                        </p:attrNameLst>
                                      </p:cBhvr>
                                      <p:tavLst>
                                        <p:tav tm="0">
                                          <p:val>
                                            <p:strVal val="#ppt_x"/>
                                          </p:val>
                                        </p:tav>
                                        <p:tav tm="100000">
                                          <p:val>
                                            <p:strVal val="#ppt_x"/>
                                          </p:val>
                                        </p:tav>
                                      </p:tavLst>
                                    </p:anim>
                                    <p:anim calcmode="lin" valueType="num">
                                      <p:cBhvr>
                                        <p:cTn id="57" dur="500" fill="hold"/>
                                        <p:tgtEl>
                                          <p:spTgt spid="38"/>
                                        </p:tgtEl>
                                        <p:attrNameLst>
                                          <p:attrName>ppt_y</p:attrName>
                                        </p:attrNameLst>
                                      </p:cBhvr>
                                      <p:tavLst>
                                        <p:tav tm="0">
                                          <p:val>
                                            <p:strVal val="#ppt_y-.1"/>
                                          </p:val>
                                        </p:tav>
                                        <p:tav tm="100000">
                                          <p:val>
                                            <p:strVal val="#ppt_y"/>
                                          </p:val>
                                        </p:tav>
                                      </p:tavLst>
                                    </p:anim>
                                  </p:childTnLst>
                                </p:cTn>
                              </p:par>
                            </p:childTnLst>
                          </p:cTn>
                        </p:par>
                        <p:par>
                          <p:cTn id="58" fill="hold">
                            <p:stCondLst>
                              <p:cond delay="4000"/>
                            </p:stCondLst>
                            <p:childTnLst>
                              <p:par>
                                <p:cTn id="59" presetID="35" presetClass="entr" presetSubtype="0" fill="hold" grpId="1"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anim calcmode="lin" valueType="num">
                                      <p:cBhvr>
                                        <p:cTn id="62" dur="500" fill="hold"/>
                                        <p:tgtEl>
                                          <p:spTgt spid="20"/>
                                        </p:tgtEl>
                                        <p:attrNameLst>
                                          <p:attrName>style.rotation</p:attrName>
                                        </p:attrNameLst>
                                      </p:cBhvr>
                                      <p:tavLst>
                                        <p:tav tm="0">
                                          <p:val>
                                            <p:fltVal val="720"/>
                                          </p:val>
                                        </p:tav>
                                        <p:tav tm="100000">
                                          <p:val>
                                            <p:fltVal val="0"/>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anim calcmode="lin" valueType="num">
                                      <p:cBhvr>
                                        <p:cTn id="64" dur="500" fill="hold"/>
                                        <p:tgtEl>
                                          <p:spTgt spid="20"/>
                                        </p:tgtEl>
                                        <p:attrNameLst>
                                          <p:attrName>ppt_w</p:attrName>
                                        </p:attrNameLst>
                                      </p:cBhvr>
                                      <p:tavLst>
                                        <p:tav tm="0">
                                          <p:val>
                                            <p:fltVal val="0"/>
                                          </p:val>
                                        </p:tav>
                                        <p:tav tm="100000">
                                          <p:val>
                                            <p:strVal val="#ppt_w"/>
                                          </p:val>
                                        </p:tav>
                                      </p:tavLst>
                                    </p:anim>
                                  </p:childTnLst>
                                </p:cTn>
                              </p:par>
                            </p:childTnLst>
                          </p:cTn>
                        </p:par>
                        <p:par>
                          <p:cTn id="65" fill="hold">
                            <p:stCondLst>
                              <p:cond delay="4500"/>
                            </p:stCondLst>
                            <p:childTnLst>
                              <p:par>
                                <p:cTn id="66" presetID="42" presetClass="entr" presetSubtype="0" fill="hold" grpId="1"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anim calcmode="lin" valueType="num">
                                      <p:cBhvr>
                                        <p:cTn id="69" dur="500" fill="hold"/>
                                        <p:tgtEl>
                                          <p:spTgt spid="43"/>
                                        </p:tgtEl>
                                        <p:attrNameLst>
                                          <p:attrName>ppt_x</p:attrName>
                                        </p:attrNameLst>
                                      </p:cBhvr>
                                      <p:tavLst>
                                        <p:tav tm="0">
                                          <p:val>
                                            <p:strVal val="#ppt_x"/>
                                          </p:val>
                                        </p:tav>
                                        <p:tav tm="100000">
                                          <p:val>
                                            <p:strVal val="#ppt_x"/>
                                          </p:val>
                                        </p:tav>
                                      </p:tavLst>
                                    </p:anim>
                                    <p:anim calcmode="lin" valueType="num">
                                      <p:cBhvr>
                                        <p:cTn id="70" dur="500" fill="hold"/>
                                        <p:tgtEl>
                                          <p:spTgt spid="43"/>
                                        </p:tgtEl>
                                        <p:attrNameLst>
                                          <p:attrName>ppt_y</p:attrName>
                                        </p:attrNameLst>
                                      </p:cBhvr>
                                      <p:tavLst>
                                        <p:tav tm="0">
                                          <p:val>
                                            <p:strVal val="#ppt_y+.1"/>
                                          </p:val>
                                        </p:tav>
                                        <p:tav tm="100000">
                                          <p:val>
                                            <p:strVal val="#ppt_y"/>
                                          </p:val>
                                        </p:tav>
                                      </p:tavLst>
                                    </p:anim>
                                  </p:childTnLst>
                                </p:cTn>
                              </p:par>
                              <p:par>
                                <p:cTn id="71" presetID="12" presetClass="entr" presetSubtype="1"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p:tgtEl>
                                          <p:spTgt spid="13"/>
                                        </p:tgtEl>
                                        <p:attrNameLst>
                                          <p:attrName>ppt_y</p:attrName>
                                        </p:attrNameLst>
                                      </p:cBhvr>
                                      <p:tavLst>
                                        <p:tav tm="0">
                                          <p:val>
                                            <p:strVal val="#ppt_y-#ppt_h*1.125000"/>
                                          </p:val>
                                        </p:tav>
                                        <p:tav tm="100000">
                                          <p:val>
                                            <p:strVal val="#ppt_y"/>
                                          </p:val>
                                        </p:tav>
                                      </p:tavLst>
                                    </p:anim>
                                    <p:animEffect transition="in" filter="wipe(down)">
                                      <p:cBhvr>
                                        <p:cTn id="74" dur="500"/>
                                        <p:tgtEl>
                                          <p:spTgt spid="13"/>
                                        </p:tgtEl>
                                      </p:cBhvr>
                                    </p:animEffect>
                                  </p:childTnLst>
                                </p:cTn>
                              </p:par>
                            </p:childTnLst>
                          </p:cTn>
                        </p:par>
                        <p:par>
                          <p:cTn id="75" fill="hold">
                            <p:stCondLst>
                              <p:cond delay="5000"/>
                            </p:stCondLst>
                            <p:childTnLst>
                              <p:par>
                                <p:cTn id="76" presetID="47" presetClass="entr" presetSubtype="0" fill="hold" grpId="1"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anim calcmode="lin" valueType="num">
                                      <p:cBhvr>
                                        <p:cTn id="79" dur="500" fill="hold"/>
                                        <p:tgtEl>
                                          <p:spTgt spid="23"/>
                                        </p:tgtEl>
                                        <p:attrNameLst>
                                          <p:attrName>ppt_x</p:attrName>
                                        </p:attrNameLst>
                                      </p:cBhvr>
                                      <p:tavLst>
                                        <p:tav tm="0">
                                          <p:val>
                                            <p:strVal val="#ppt_x"/>
                                          </p:val>
                                        </p:tav>
                                        <p:tav tm="100000">
                                          <p:val>
                                            <p:strVal val="#ppt_x"/>
                                          </p:val>
                                        </p:tav>
                                      </p:tavLst>
                                    </p:anim>
                                    <p:anim calcmode="lin" valueType="num">
                                      <p:cBhvr>
                                        <p:cTn id="80" dur="500" fill="hold"/>
                                        <p:tgtEl>
                                          <p:spTgt spid="23"/>
                                        </p:tgtEl>
                                        <p:attrNameLst>
                                          <p:attrName>ppt_y</p:attrName>
                                        </p:attrNameLst>
                                      </p:cBhvr>
                                      <p:tavLst>
                                        <p:tav tm="0">
                                          <p:val>
                                            <p:strVal val="#ppt_y-.1"/>
                                          </p:val>
                                        </p:tav>
                                        <p:tav tm="100000">
                                          <p:val>
                                            <p:strVal val="#ppt_y"/>
                                          </p:val>
                                        </p:tav>
                                      </p:tavLst>
                                    </p:anim>
                                  </p:childTnLst>
                                </p:cTn>
                              </p:par>
                            </p:childTnLst>
                          </p:cTn>
                        </p:par>
                        <p:par>
                          <p:cTn id="81" fill="hold">
                            <p:stCondLst>
                              <p:cond delay="5500"/>
                            </p:stCondLst>
                            <p:childTnLst>
                              <p:par>
                                <p:cTn id="82" presetID="35" presetClass="entr" presetSubtype="0" fill="hold" grpId="1"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anim calcmode="lin" valueType="num">
                                      <p:cBhvr>
                                        <p:cTn id="85" dur="500" fill="hold"/>
                                        <p:tgtEl>
                                          <p:spTgt spid="24"/>
                                        </p:tgtEl>
                                        <p:attrNameLst>
                                          <p:attrName>style.rotation</p:attrName>
                                        </p:attrNameLst>
                                      </p:cBhvr>
                                      <p:tavLst>
                                        <p:tav tm="0">
                                          <p:val>
                                            <p:fltVal val="720"/>
                                          </p:val>
                                        </p:tav>
                                        <p:tav tm="100000">
                                          <p:val>
                                            <p:fltVal val="0"/>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 calcmode="lin" valueType="num">
                                      <p:cBhvr>
                                        <p:cTn id="87" dur="500" fill="hold"/>
                                        <p:tgtEl>
                                          <p:spTgt spid="24"/>
                                        </p:tgtEl>
                                        <p:attrNameLst>
                                          <p:attrName>ppt_w</p:attrName>
                                        </p:attrNameLst>
                                      </p:cBhvr>
                                      <p:tavLst>
                                        <p:tav tm="0">
                                          <p:val>
                                            <p:fltVal val="0"/>
                                          </p:val>
                                        </p:tav>
                                        <p:tav tm="100000">
                                          <p:val>
                                            <p:strVal val="#ppt_w"/>
                                          </p:val>
                                        </p:tav>
                                      </p:tavLst>
                                    </p:anim>
                                  </p:childTnLst>
                                </p:cTn>
                              </p:par>
                              <p:par>
                                <p:cTn id="88" presetID="12" presetClass="entr" presetSubtype="1"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p:tgtEl>
                                          <p:spTgt spid="25"/>
                                        </p:tgtEl>
                                        <p:attrNameLst>
                                          <p:attrName>ppt_y</p:attrName>
                                        </p:attrNameLst>
                                      </p:cBhvr>
                                      <p:tavLst>
                                        <p:tav tm="0">
                                          <p:val>
                                            <p:strVal val="#ppt_y-#ppt_h*1.125000"/>
                                          </p:val>
                                        </p:tav>
                                        <p:tav tm="100000">
                                          <p:val>
                                            <p:strVal val="#ppt_y"/>
                                          </p:val>
                                        </p:tav>
                                      </p:tavLst>
                                    </p:anim>
                                    <p:animEffect transition="in" filter="wipe(down)">
                                      <p:cBhvr>
                                        <p:cTn id="91" dur="500"/>
                                        <p:tgtEl>
                                          <p:spTgt spid="25"/>
                                        </p:tgtEl>
                                      </p:cBhvr>
                                    </p:animEffect>
                                  </p:childTnLst>
                                </p:cTn>
                              </p:par>
                            </p:childTnLst>
                          </p:cTn>
                        </p:par>
                        <p:par>
                          <p:cTn id="92" fill="hold">
                            <p:stCondLst>
                              <p:cond delay="6000"/>
                            </p:stCondLst>
                            <p:childTnLst>
                              <p:par>
                                <p:cTn id="93" presetID="35" presetClass="entr" presetSubtype="0" fill="hold" grpId="1"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500"/>
                                        <p:tgtEl>
                                          <p:spTgt spid="29"/>
                                        </p:tgtEl>
                                      </p:cBhvr>
                                    </p:animEffect>
                                    <p:anim calcmode="lin" valueType="num">
                                      <p:cBhvr>
                                        <p:cTn id="96" dur="500" fill="hold"/>
                                        <p:tgtEl>
                                          <p:spTgt spid="29"/>
                                        </p:tgtEl>
                                        <p:attrNameLst>
                                          <p:attrName>style.rotation</p:attrName>
                                        </p:attrNameLst>
                                      </p:cBhvr>
                                      <p:tavLst>
                                        <p:tav tm="0">
                                          <p:val>
                                            <p:fltVal val="720"/>
                                          </p:val>
                                        </p:tav>
                                        <p:tav tm="100000">
                                          <p:val>
                                            <p:fltVal val="0"/>
                                          </p:val>
                                        </p:tav>
                                      </p:tavLst>
                                    </p:anim>
                                    <p:anim calcmode="lin" valueType="num">
                                      <p:cBhvr>
                                        <p:cTn id="97" dur="500" fill="hold"/>
                                        <p:tgtEl>
                                          <p:spTgt spid="29"/>
                                        </p:tgtEl>
                                        <p:attrNameLst>
                                          <p:attrName>ppt_h</p:attrName>
                                        </p:attrNameLst>
                                      </p:cBhvr>
                                      <p:tavLst>
                                        <p:tav tm="0">
                                          <p:val>
                                            <p:fltVal val="0"/>
                                          </p:val>
                                        </p:tav>
                                        <p:tav tm="100000">
                                          <p:val>
                                            <p:strVal val="#ppt_h"/>
                                          </p:val>
                                        </p:tav>
                                      </p:tavLst>
                                    </p:anim>
                                    <p:anim calcmode="lin" valueType="num">
                                      <p:cBhvr>
                                        <p:cTn id="98" dur="500" fill="hold"/>
                                        <p:tgtEl>
                                          <p:spTgt spid="29"/>
                                        </p:tgtEl>
                                        <p:attrNameLst>
                                          <p:attrName>ppt_w</p:attrName>
                                        </p:attrNameLst>
                                      </p:cBhvr>
                                      <p:tavLst>
                                        <p:tav tm="0">
                                          <p:val>
                                            <p:fltVal val="0"/>
                                          </p:val>
                                        </p:tav>
                                        <p:tav tm="100000">
                                          <p:val>
                                            <p:strVal val="#ppt_w"/>
                                          </p:val>
                                        </p:tav>
                                      </p:tavLst>
                                    </p:anim>
                                  </p:childTnLst>
                                </p:cTn>
                              </p:par>
                            </p:childTnLst>
                          </p:cTn>
                        </p:par>
                        <p:par>
                          <p:cTn id="99" fill="hold">
                            <p:stCondLst>
                              <p:cond delay="6500"/>
                            </p:stCondLst>
                            <p:childTnLst>
                              <p:par>
                                <p:cTn id="100" presetID="35" presetClass="entr" presetSubtype="0" fill="hold" grpId="1"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anim calcmode="lin" valueType="num">
                                      <p:cBhvr>
                                        <p:cTn id="103" dur="500" fill="hold"/>
                                        <p:tgtEl>
                                          <p:spTgt spid="30"/>
                                        </p:tgtEl>
                                        <p:attrNameLst>
                                          <p:attrName>style.rotation</p:attrName>
                                        </p:attrNameLst>
                                      </p:cBhvr>
                                      <p:tavLst>
                                        <p:tav tm="0">
                                          <p:val>
                                            <p:fltVal val="720"/>
                                          </p:val>
                                        </p:tav>
                                        <p:tav tm="100000">
                                          <p:val>
                                            <p:fltVal val="0"/>
                                          </p:val>
                                        </p:tav>
                                      </p:tavLst>
                                    </p:anim>
                                    <p:anim calcmode="lin" valueType="num">
                                      <p:cBhvr>
                                        <p:cTn id="104" dur="500" fill="hold"/>
                                        <p:tgtEl>
                                          <p:spTgt spid="30"/>
                                        </p:tgtEl>
                                        <p:attrNameLst>
                                          <p:attrName>ppt_h</p:attrName>
                                        </p:attrNameLst>
                                      </p:cBhvr>
                                      <p:tavLst>
                                        <p:tav tm="0">
                                          <p:val>
                                            <p:fltVal val="0"/>
                                          </p:val>
                                        </p:tav>
                                        <p:tav tm="100000">
                                          <p:val>
                                            <p:strVal val="#ppt_h"/>
                                          </p:val>
                                        </p:tav>
                                      </p:tavLst>
                                    </p:anim>
                                    <p:anim calcmode="lin" valueType="num">
                                      <p:cBhvr>
                                        <p:cTn id="105" dur="500" fill="hold"/>
                                        <p:tgtEl>
                                          <p:spTgt spid="30"/>
                                        </p:tgtEl>
                                        <p:attrNameLst>
                                          <p:attrName>ppt_w</p:attrName>
                                        </p:attrNameLst>
                                      </p:cBhvr>
                                      <p:tavLst>
                                        <p:tav tm="0">
                                          <p:val>
                                            <p:fltVal val="0"/>
                                          </p:val>
                                        </p:tav>
                                        <p:tav tm="100000">
                                          <p:val>
                                            <p:strVal val="#ppt_w"/>
                                          </p:val>
                                        </p:tav>
                                      </p:tavLst>
                                    </p:anim>
                                  </p:childTnLst>
                                </p:cTn>
                              </p:par>
                              <p:par>
                                <p:cTn id="106" presetID="12" presetClass="entr" presetSubtype="1"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additive="base">
                                        <p:cTn id="108" dur="500"/>
                                        <p:tgtEl>
                                          <p:spTgt spid="32"/>
                                        </p:tgtEl>
                                        <p:attrNameLst>
                                          <p:attrName>ppt_y</p:attrName>
                                        </p:attrNameLst>
                                      </p:cBhvr>
                                      <p:tavLst>
                                        <p:tav tm="0">
                                          <p:val>
                                            <p:strVal val="#ppt_y-#ppt_h*1.125000"/>
                                          </p:val>
                                        </p:tav>
                                        <p:tav tm="100000">
                                          <p:val>
                                            <p:strVal val="#ppt_y"/>
                                          </p:val>
                                        </p:tav>
                                      </p:tavLst>
                                    </p:anim>
                                    <p:animEffect transition="in" filter="wipe(down)">
                                      <p:cBhvr>
                                        <p:cTn id="10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P spid="6" grpId="0" animBg="1"/>
      <p:bldP spid="6" grpId="1" bldLvl="0" animBg="1"/>
      <p:bldP spid="18" grpId="0" animBg="1"/>
      <p:bldP spid="18" grpId="1" bldLvl="0" animBg="1"/>
      <p:bldP spid="19" grpId="0" animBg="1"/>
      <p:bldP spid="19" grpId="1" bldLvl="0" animBg="1"/>
      <p:bldP spid="20" grpId="0" animBg="1"/>
      <p:bldP spid="20" grpId="1" bldLvl="0" animBg="1"/>
      <p:bldP spid="9" grpId="0" animBg="1"/>
      <p:bldP spid="9" grpId="1" bldLvl="0" animBg="1"/>
      <p:bldP spid="38" grpId="0" animBg="1"/>
      <p:bldP spid="38" grpId="1" bldLvl="0" animBg="1"/>
      <p:bldP spid="43" grpId="0" animBg="1"/>
      <p:bldP spid="43" grpId="1" bldLvl="0" animBg="1"/>
      <p:bldP spid="8" grpId="0"/>
      <p:bldP spid="13" grpId="0"/>
      <p:bldP spid="23" grpId="0" animBg="1"/>
      <p:bldP spid="23" grpId="1" bldLvl="0" animBg="1"/>
      <p:bldP spid="24" grpId="0" animBg="1"/>
      <p:bldP spid="24" grpId="1" bldLvl="0" animBg="1"/>
      <p:bldP spid="25" grpId="0"/>
      <p:bldP spid="29" grpId="0" animBg="1"/>
      <p:bldP spid="29" grpId="1" bldLvl="0" animBg="1"/>
      <p:bldP spid="30" grpId="0" animBg="1"/>
      <p:bldP spid="30" grpId="1" bldLvl="0" animBg="1"/>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CD2B6EA9-D617-48FB-BD4A-4DE778BF3E9D}"/>
              </a:ext>
            </a:extLst>
          </p:cNvPr>
          <p:cNvGrpSpPr/>
          <p:nvPr/>
        </p:nvGrpSpPr>
        <p:grpSpPr>
          <a:xfrm>
            <a:off x="1775179" y="532383"/>
            <a:ext cx="7755819" cy="966250"/>
            <a:chOff x="2218091" y="863019"/>
            <a:chExt cx="7755819" cy="966250"/>
          </a:xfrm>
        </p:grpSpPr>
        <p:sp>
          <p:nvSpPr>
            <p:cNvPr id="12" name="文本框 11">
              <a:extLst>
                <a:ext uri="{FF2B5EF4-FFF2-40B4-BE49-F238E27FC236}">
                  <a16:creationId xmlns:a16="http://schemas.microsoft.com/office/drawing/2014/main" id="{012F1894-BB10-42E9-99EC-434D7CE373A1}"/>
                </a:ext>
              </a:extLst>
            </p:cNvPr>
            <p:cNvSpPr txBox="1"/>
            <p:nvPr/>
          </p:nvSpPr>
          <p:spPr>
            <a:xfrm>
              <a:off x="2218091" y="1073056"/>
              <a:ext cx="7755819" cy="461665"/>
            </a:xfrm>
            <a:prstGeom prst="rect">
              <a:avLst/>
            </a:prstGeom>
            <a:noFill/>
          </p:spPr>
          <p:txBody>
            <a:bodyPr wrap="square" rtlCol="0">
              <a:spAutoFit/>
            </a:bodyPr>
            <a:lstStyle/>
            <a:p>
              <a:pPr marL="0" indent="0" algn="ctr">
                <a:buNone/>
              </a:pPr>
              <a:r>
                <a:rPr lang="zh-CN" altLang="en-US" sz="2400" b="1" dirty="0">
                  <a:solidFill>
                    <a:schemeClr val="tx1">
                      <a:lumMod val="65000"/>
                      <a:lumOff val="35000"/>
                    </a:schemeClr>
                  </a:solidFill>
                  <a:latin typeface="微软雅黑" panose="020B0503020204020204" charset="-122"/>
                  <a:ea typeface="微软雅黑" panose="020B0503020204020204" charset="-122"/>
                </a:rPr>
                <a:t>研究主题：中英合璧，洞鉴古今，了解商业创新本质</a:t>
              </a:r>
              <a:endParaRPr lang="en-US" altLang="zh-CN" sz="2400" b="1" dirty="0">
                <a:solidFill>
                  <a:schemeClr val="tx1">
                    <a:lumMod val="65000"/>
                    <a:lumOff val="35000"/>
                  </a:schemeClr>
                </a:solidFill>
                <a:latin typeface="微软雅黑" panose="020B0503020204020204" charset="-122"/>
                <a:ea typeface="微软雅黑" panose="020B0503020204020204" charset="-122"/>
              </a:endParaRPr>
            </a:p>
          </p:txBody>
        </p:sp>
        <p:cxnSp>
          <p:nvCxnSpPr>
            <p:cNvPr id="15" name="直接连接符 14">
              <a:extLst>
                <a:ext uri="{FF2B5EF4-FFF2-40B4-BE49-F238E27FC236}">
                  <a16:creationId xmlns:a16="http://schemas.microsoft.com/office/drawing/2014/main" id="{A1CEE73A-1A19-4C90-99CA-94CB5A12D9E4}"/>
                </a:ext>
              </a:extLst>
            </p:cNvPr>
            <p:cNvCxnSpPr>
              <a:cxnSpLocks/>
            </p:cNvCxnSpPr>
            <p:nvPr/>
          </p:nvCxnSpPr>
          <p:spPr>
            <a:xfrm flipV="1">
              <a:off x="4802782" y="863019"/>
              <a:ext cx="2586436" cy="1"/>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FC2F37D9-04B8-4511-B6F7-77CCC4FC876C}"/>
                </a:ext>
              </a:extLst>
            </p:cNvPr>
            <p:cNvCxnSpPr>
              <a:cxnSpLocks/>
            </p:cNvCxnSpPr>
            <p:nvPr/>
          </p:nvCxnSpPr>
          <p:spPr>
            <a:xfrm flipV="1">
              <a:off x="5332939" y="1829268"/>
              <a:ext cx="1526121" cy="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34" name="图片 33">
            <a:extLst>
              <a:ext uri="{FF2B5EF4-FFF2-40B4-BE49-F238E27FC236}">
                <a16:creationId xmlns:a16="http://schemas.microsoft.com/office/drawing/2014/main" id="{5A612518-08EC-491B-813C-9865C34AD64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45129" y="3990997"/>
            <a:ext cx="2450442" cy="1353286"/>
          </a:xfrm>
          <a:prstGeom prst="rect">
            <a:avLst/>
          </a:prstGeom>
        </p:spPr>
      </p:pic>
      <p:pic>
        <p:nvPicPr>
          <p:cNvPr id="36" name="图片 35">
            <a:extLst>
              <a:ext uri="{FF2B5EF4-FFF2-40B4-BE49-F238E27FC236}">
                <a16:creationId xmlns:a16="http://schemas.microsoft.com/office/drawing/2014/main" id="{B0EA3F0B-2113-4792-B4CF-6D0BD20C6BD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303227"/>
            <a:ext cx="2450442" cy="3031999"/>
          </a:xfrm>
          <a:prstGeom prst="rect">
            <a:avLst/>
          </a:prstGeom>
        </p:spPr>
      </p:pic>
      <p:pic>
        <p:nvPicPr>
          <p:cNvPr id="38" name="图片 37">
            <a:extLst>
              <a:ext uri="{FF2B5EF4-FFF2-40B4-BE49-F238E27FC236}">
                <a16:creationId xmlns:a16="http://schemas.microsoft.com/office/drawing/2014/main" id="{01F9296E-9015-48E8-B775-8FA4E3785F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45129" y="2303227"/>
            <a:ext cx="2450442" cy="1572087"/>
          </a:xfrm>
          <a:prstGeom prst="rect">
            <a:avLst/>
          </a:prstGeom>
        </p:spPr>
      </p:pic>
      <p:sp>
        <p:nvSpPr>
          <p:cNvPr id="44" name="矩形 43">
            <a:extLst>
              <a:ext uri="{FF2B5EF4-FFF2-40B4-BE49-F238E27FC236}">
                <a16:creationId xmlns:a16="http://schemas.microsoft.com/office/drawing/2014/main" id="{53B81A1B-A61F-405C-A4AF-EDB4F25B7110}"/>
              </a:ext>
            </a:extLst>
          </p:cNvPr>
          <p:cNvSpPr/>
          <p:nvPr/>
        </p:nvSpPr>
        <p:spPr>
          <a:xfrm>
            <a:off x="0" y="2045996"/>
            <a:ext cx="12219999" cy="1771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157789AB-3F94-4A68-9A26-F554B53AC07E}"/>
              </a:ext>
            </a:extLst>
          </p:cNvPr>
          <p:cNvSpPr/>
          <p:nvPr/>
        </p:nvSpPr>
        <p:spPr>
          <a:xfrm>
            <a:off x="0" y="5459964"/>
            <a:ext cx="12219999" cy="1771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a:extLst>
              <a:ext uri="{FF2B5EF4-FFF2-40B4-BE49-F238E27FC236}">
                <a16:creationId xmlns:a16="http://schemas.microsoft.com/office/drawing/2014/main" id="{124F717E-3C3F-6FD8-3802-5B7C3C46A0E9}"/>
              </a:ext>
            </a:extLst>
          </p:cNvPr>
          <p:cNvSpPr txBox="1">
            <a:spLocks/>
          </p:cNvSpPr>
          <p:nvPr/>
        </p:nvSpPr>
        <p:spPr>
          <a:xfrm>
            <a:off x="5332939" y="2174473"/>
            <a:ext cx="5422390" cy="3633047"/>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zh-CN" altLang="en-US" sz="2000" dirty="0"/>
              <a:t>一个主题：商业创新的前世今生。整个夏令营是一个完整、有针对性的课程，行前、行中、行后各环节的课程和活动围绕主题紧密连接，真正做到寓教于乐。</a:t>
            </a:r>
            <a:endParaRPr lang="en-US" altLang="zh-CN" sz="2000" dirty="0"/>
          </a:p>
          <a:p>
            <a:r>
              <a:rPr lang="zh-CN" altLang="en-US" sz="2000" dirty="0"/>
              <a:t>两个国家：中英比较研究。英国剑桥大学嘉治商学院的著名教授与我方长期合作，将亲自为我们全程授课，同时北师大经管学院老师也参与授课。</a:t>
            </a:r>
            <a:endParaRPr lang="en-US" altLang="zh-CN" sz="2000" dirty="0"/>
          </a:p>
          <a:p>
            <a:r>
              <a:rPr lang="zh-CN" altLang="en-US" sz="2000" dirty="0"/>
              <a:t>二周时间：理论方法学习和企业现场调研结合，最后在中英专家指导下，做出研究报告。</a:t>
            </a:r>
            <a:endParaRPr lang="en-US" altLang="zh-CN" sz="2000" dirty="0"/>
          </a:p>
        </p:txBody>
      </p:sp>
    </p:spTree>
    <p:extLst>
      <p:ext uri="{BB962C8B-B14F-4D97-AF65-F5344CB8AC3E}">
        <p14:creationId xmlns:p14="http://schemas.microsoft.com/office/powerpoint/2010/main" val="20810025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A019A2A-640A-4285-BA5E-7A47E95D04EC}"/>
              </a:ext>
            </a:extLst>
          </p:cNvPr>
          <p:cNvSpPr>
            <a:spLocks noGrp="1"/>
          </p:cNvSpPr>
          <p:nvPr>
            <p:ph type="title"/>
          </p:nvPr>
        </p:nvSpPr>
        <p:spPr>
          <a:xfrm>
            <a:off x="4242341" y="457200"/>
            <a:ext cx="3693000" cy="1104900"/>
          </a:xfrm>
        </p:spPr>
        <p:txBody>
          <a:bodyPr rtlCol="0">
            <a:normAutofit/>
          </a:bodyPr>
          <a:lstStyle/>
          <a:p>
            <a:pPr algn="ctr" rtl="0"/>
            <a:r>
              <a:rPr lang="zh-CN" altLang="en-US" sz="2400" b="1" dirty="0">
                <a:solidFill>
                  <a:schemeClr val="tx1">
                    <a:lumMod val="65000"/>
                    <a:lumOff val="35000"/>
                  </a:schemeClr>
                </a:solidFill>
                <a:latin typeface="微软雅黑" panose="020B0503020204020204" charset="-122"/>
                <a:ea typeface="微软雅黑" panose="020B0503020204020204" charset="-122"/>
                <a:cs typeface="+mn-cs"/>
              </a:rPr>
              <a:t>项目特征</a:t>
            </a:r>
          </a:p>
        </p:txBody>
      </p:sp>
      <p:graphicFrame>
        <p:nvGraphicFramePr>
          <p:cNvPr id="15" name="内容占位符 14" descr="SmartArt 对象">
            <a:extLst>
              <a:ext uri="{FF2B5EF4-FFF2-40B4-BE49-F238E27FC236}">
                <a16:creationId xmlns:a16="http://schemas.microsoft.com/office/drawing/2014/main" id="{E48394F2-4497-4281-8861-03B845B20BE2}"/>
              </a:ext>
            </a:extLst>
          </p:cNvPr>
          <p:cNvGraphicFramePr>
            <a:graphicFrameLocks noGrp="1"/>
          </p:cNvGraphicFramePr>
          <p:nvPr>
            <p:ph sz="quarter" idx="14"/>
            <p:extLst>
              <p:ext uri="{D42A27DB-BD31-4B8C-83A1-F6EECF244321}">
                <p14:modId xmlns:p14="http://schemas.microsoft.com/office/powerpoint/2010/main" val="208275917"/>
              </p:ext>
            </p:extLst>
          </p:nvPr>
        </p:nvGraphicFramePr>
        <p:xfrm>
          <a:off x="4242341" y="2408099"/>
          <a:ext cx="3690000" cy="40428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a:extLst>
              <a:ext uri="{FF2B5EF4-FFF2-40B4-BE49-F238E27FC236}">
                <a16:creationId xmlns:a16="http://schemas.microsoft.com/office/drawing/2014/main" id="{D65B3BE0-7286-4F1E-9756-12D7CF770A82}"/>
              </a:ext>
            </a:extLst>
          </p:cNvPr>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524203" y="860793"/>
            <a:ext cx="3505930" cy="5590164"/>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占位符 8" descr="一群人在图书馆学习室内的桌前学习的俯视图">
            <a:extLst>
              <a:ext uri="{FF2B5EF4-FFF2-40B4-BE49-F238E27FC236}">
                <a16:creationId xmlns:a16="http://schemas.microsoft.com/office/drawing/2014/main" id="{89082E7B-F764-4BD3-A2E4-76727B098864}"/>
              </a:ext>
            </a:extLst>
          </p:cNvPr>
          <p:cNvPicPr>
            <a:picLocks noGrp="1" noChangeAspect="1"/>
          </p:cNvPicPr>
          <p:nvPr>
            <p:ph type="pic" idx="1"/>
          </p:nvPr>
        </p:nvPicPr>
        <p:blipFill rotWithShape="1">
          <a:blip r:embed="rId9" cstate="email">
            <a:extLst>
              <a:ext uri="{28A0092B-C50C-407E-A947-70E740481C1C}">
                <a14:useLocalDpi xmlns:a14="http://schemas.microsoft.com/office/drawing/2010/main"/>
              </a:ext>
            </a:extLst>
          </a:blip>
          <a:srcRect/>
          <a:stretch/>
        </p:blipFill>
        <p:spPr>
          <a:xfrm>
            <a:off x="8144549" y="860793"/>
            <a:ext cx="3702877" cy="5590164"/>
          </a:xfrm>
        </p:spPr>
      </p:pic>
      <p:grpSp>
        <p:nvGrpSpPr>
          <p:cNvPr id="2" name="组合 1">
            <a:extLst>
              <a:ext uri="{FF2B5EF4-FFF2-40B4-BE49-F238E27FC236}">
                <a16:creationId xmlns:a16="http://schemas.microsoft.com/office/drawing/2014/main" id="{B57C53BF-30B6-7585-14FA-0AD6D7AB674E}"/>
              </a:ext>
            </a:extLst>
          </p:cNvPr>
          <p:cNvGrpSpPr/>
          <p:nvPr/>
        </p:nvGrpSpPr>
        <p:grpSpPr>
          <a:xfrm>
            <a:off x="4030133" y="634975"/>
            <a:ext cx="1467485" cy="1467485"/>
            <a:chOff x="9165941" y="1032145"/>
            <a:chExt cx="1467485" cy="1467485"/>
          </a:xfrm>
        </p:grpSpPr>
        <p:sp>
          <p:nvSpPr>
            <p:cNvPr id="4" name="菱形 3">
              <a:extLst>
                <a:ext uri="{FF2B5EF4-FFF2-40B4-BE49-F238E27FC236}">
                  <a16:creationId xmlns:a16="http://schemas.microsoft.com/office/drawing/2014/main" id="{06F04A80-C590-D9C4-6891-9AA2F03670E8}"/>
                </a:ext>
              </a:extLst>
            </p:cNvPr>
            <p:cNvSpPr/>
            <p:nvPr/>
          </p:nvSpPr>
          <p:spPr>
            <a:xfrm>
              <a:off x="9165941" y="1032145"/>
              <a:ext cx="1467485" cy="1467485"/>
            </a:xfrm>
            <a:prstGeom prst="diamond">
              <a:avLst/>
            </a:prstGeom>
            <a:noFill/>
            <a:ln w="38100">
              <a:solidFill>
                <a:srgbClr val="D4E5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花纹">
              <a:extLst>
                <a:ext uri="{FF2B5EF4-FFF2-40B4-BE49-F238E27FC236}">
                  <a16:creationId xmlns:a16="http://schemas.microsoft.com/office/drawing/2014/main" id="{E5A5356E-F1F1-31F1-FBD5-AC6CD2AB1EC2}"/>
                </a:ext>
              </a:extLst>
            </p:cNvPr>
            <p:cNvSpPr/>
            <p:nvPr/>
          </p:nvSpPr>
          <p:spPr bwMode="auto">
            <a:xfrm>
              <a:off x="9442801" y="1317260"/>
              <a:ext cx="914400" cy="91440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rgbClr val="D4E5D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502411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1C1E819E-DB05-4EDC-AAAA-738AAD6A19EB}"/>
              </a:ext>
            </a:extLst>
          </p:cNvPr>
          <p:cNvSpPr>
            <a:spLocks noGrp="1"/>
          </p:cNvSpPr>
          <p:nvPr>
            <p:ph type="title"/>
          </p:nvPr>
        </p:nvSpPr>
        <p:spPr/>
        <p:txBody>
          <a:bodyPr/>
          <a:lstStyle/>
          <a:p>
            <a:r>
              <a:rPr lang="zh-CN" altLang="en-US" dirty="0"/>
              <a:t>合作企业</a:t>
            </a:r>
          </a:p>
        </p:txBody>
      </p:sp>
      <p:sp>
        <p:nvSpPr>
          <p:cNvPr id="5" name="文本占位符 4">
            <a:extLst>
              <a:ext uri="{FF2B5EF4-FFF2-40B4-BE49-F238E27FC236}">
                <a16:creationId xmlns:a16="http://schemas.microsoft.com/office/drawing/2014/main" id="{892C5305-8C35-452C-9797-D9565F0D8BF5}"/>
              </a:ext>
            </a:extLst>
          </p:cNvPr>
          <p:cNvSpPr>
            <a:spLocks noGrp="1"/>
          </p:cNvSpPr>
          <p:nvPr>
            <p:ph type="body" sz="half" idx="2"/>
          </p:nvPr>
        </p:nvSpPr>
        <p:spPr/>
        <p:txBody>
          <a:bodyPr>
            <a:normAutofit/>
          </a:bodyPr>
          <a:lstStyle/>
          <a:p>
            <a:r>
              <a:rPr lang="zh-CN" altLang="en-US" sz="3200" dirty="0"/>
              <a:t>剑桥科技园</a:t>
            </a:r>
            <a:endParaRPr lang="en-US" altLang="zh-CN" sz="1800" dirty="0"/>
          </a:p>
          <a:p>
            <a:r>
              <a:rPr lang="zh-CN" altLang="en-US" sz="1800" dirty="0"/>
              <a:t>同学们在理论学习的基础上，在中英两位专家的指导下，赴剑桥科技园参访高科技标杆企业，了解不同文化背景下的企业管理和创新模式。</a:t>
            </a:r>
          </a:p>
        </p:txBody>
      </p:sp>
      <p:pic>
        <p:nvPicPr>
          <p:cNvPr id="7" name="图片 6">
            <a:extLst>
              <a:ext uri="{FF2B5EF4-FFF2-40B4-BE49-F238E27FC236}">
                <a16:creationId xmlns:a16="http://schemas.microsoft.com/office/drawing/2014/main" id="{31900178-488B-E3C2-6C8C-5E5840CC852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61128" y="2961861"/>
            <a:ext cx="7565220" cy="2468397"/>
          </a:xfrm>
          <a:prstGeom prst="rect">
            <a:avLst/>
          </a:prstGeom>
        </p:spPr>
      </p:pic>
    </p:spTree>
    <p:extLst>
      <p:ext uri="{BB962C8B-B14F-4D97-AF65-F5344CB8AC3E}">
        <p14:creationId xmlns:p14="http://schemas.microsoft.com/office/powerpoint/2010/main" val="624986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9">
            <a:extLst>
              <a:ext uri="{FF2B5EF4-FFF2-40B4-BE49-F238E27FC236}">
                <a16:creationId xmlns:a16="http://schemas.microsoft.com/office/drawing/2014/main" id="{D2D1AA14-838F-4F2A-BB90-A75BF4D2E30A}"/>
              </a:ext>
            </a:extLst>
          </p:cNvPr>
          <p:cNvSpPr/>
          <p:nvPr/>
        </p:nvSpPr>
        <p:spPr>
          <a:xfrm>
            <a:off x="142862" y="3289582"/>
            <a:ext cx="5524100" cy="4276235"/>
          </a:xfrm>
          <a:prstGeom prst="rect">
            <a:avLst/>
          </a:prstGeom>
        </p:spPr>
        <p:txBody>
          <a:bodyPr wrap="square">
            <a:spAutoFit/>
          </a:bodyPr>
          <a:lstStyle/>
          <a:p>
            <a:pPr marL="171450" indent="-171450" algn="l">
              <a:buFont typeface="Arial" panose="020B0604020202020204" pitchFamily="34" charset="0"/>
              <a:buChar char="•"/>
            </a:pPr>
            <a:r>
              <a:rPr lang="en-GB" altLang="zh-CN" sz="1200" dirty="0">
                <a:solidFill>
                  <a:srgbClr val="171717"/>
                </a:solidFill>
                <a:latin typeface="myriad-pro"/>
              </a:rPr>
              <a:t>Pissarides is mostly known for his contributions to the search and matching theory for studying the interactions between the labour market and the macro economy. He helped develop the concept of the matching function (explaining the flows from unemployment to employment at a given moment of time), and pioneered the empirical work on its estimation. Pissarides has also done research on structural change and growth.</a:t>
            </a:r>
          </a:p>
          <a:p>
            <a:pPr marL="171450" indent="-171450" algn="l">
              <a:buFont typeface="Arial" panose="020B0604020202020204" pitchFamily="34" charset="0"/>
              <a:buChar char="•"/>
            </a:pPr>
            <a:r>
              <a:rPr lang="en-GB" altLang="zh-CN" sz="1200" dirty="0">
                <a:solidFill>
                  <a:srgbClr val="171717"/>
                </a:solidFill>
                <a:latin typeface="myriad-pro"/>
              </a:rPr>
              <a:t>One of his most well-known papers is "Job Creation and Job Destruction in the Theory of Unemployment" (with Dale Mortensen), published in the Review of Economic Studies in 1994.[15] The paper was built on the previous individual contributions that both authors had made over the previous two decades.</a:t>
            </a:r>
          </a:p>
          <a:p>
            <a:pPr marL="171450" indent="-171450" algn="l">
              <a:buFont typeface="Arial" panose="020B0604020202020204" pitchFamily="34" charset="0"/>
              <a:buChar char="•"/>
            </a:pPr>
            <a:r>
              <a:rPr lang="en-GB" altLang="zh-CN" sz="1200" dirty="0">
                <a:solidFill>
                  <a:srgbClr val="171717"/>
                </a:solidFill>
                <a:latin typeface="myriad-pro"/>
              </a:rPr>
              <a:t>The Mortensen–Pissarides model that resulted from the paper has been exceptionally influential in modern macroeconomics. In one or another of its extensions or variations, it is now part of the core of most graduate economics curricula throughout the world.</a:t>
            </a:r>
          </a:p>
          <a:p>
            <a:pPr marL="171450" indent="-171450" algn="l">
              <a:buFont typeface="Arial" panose="020B0604020202020204" pitchFamily="34" charset="0"/>
              <a:buChar char="•"/>
            </a:pPr>
            <a:r>
              <a:rPr lang="en-GB" altLang="zh-CN" sz="1200" dirty="0">
                <a:solidFill>
                  <a:srgbClr val="171717"/>
                </a:solidFill>
                <a:latin typeface="myriad-pro"/>
              </a:rPr>
              <a:t>Pissarides's book Equilibrium Unemployment Theory, a standard reference in the literature of the macroeconomics of unemployment, is now in its second edition and was revised after his joint work with Mortensen resulted in the analysis of both endogenous job creation and destruction.</a:t>
            </a:r>
          </a:p>
          <a:p>
            <a:pPr algn="l">
              <a:buFont typeface="Arial" panose="020B0604020202020204" pitchFamily="34" charset="0"/>
              <a:buChar char="•"/>
            </a:pPr>
            <a:endParaRPr lang="en-US" altLang="zh-CN" sz="1600" b="1" dirty="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a:p>
            <a:pPr marL="285750" indent="-285750">
              <a:lnSpc>
                <a:spcPct val="150000"/>
              </a:lnSpc>
              <a:buFont typeface="Arial" panose="020B0604020202020204" pitchFamily="34" charset="0"/>
              <a:buChar char="•"/>
            </a:pP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90" name="组合 89">
            <a:extLst>
              <a:ext uri="{FF2B5EF4-FFF2-40B4-BE49-F238E27FC236}">
                <a16:creationId xmlns:a16="http://schemas.microsoft.com/office/drawing/2014/main" id="{0F5EC7A2-7C4A-422A-8DA4-6B256BBF8E0F}"/>
              </a:ext>
            </a:extLst>
          </p:cNvPr>
          <p:cNvGrpSpPr/>
          <p:nvPr/>
        </p:nvGrpSpPr>
        <p:grpSpPr>
          <a:xfrm>
            <a:off x="1065275" y="1733541"/>
            <a:ext cx="4373493" cy="800419"/>
            <a:chOff x="1391122" y="1573101"/>
            <a:chExt cx="3018458" cy="800419"/>
          </a:xfrm>
          <a:solidFill>
            <a:srgbClr val="EBFFE3"/>
          </a:solidFill>
        </p:grpSpPr>
        <p:sp>
          <p:nvSpPr>
            <p:cNvPr id="6" name="矩形 5">
              <a:extLst>
                <a:ext uri="{FF2B5EF4-FFF2-40B4-BE49-F238E27FC236}">
                  <a16:creationId xmlns:a16="http://schemas.microsoft.com/office/drawing/2014/main" id="{2FC30905-7540-4192-AAC8-5E57C2293B1D}"/>
                </a:ext>
              </a:extLst>
            </p:cNvPr>
            <p:cNvSpPr/>
            <p:nvPr/>
          </p:nvSpPr>
          <p:spPr>
            <a:xfrm>
              <a:off x="1391122" y="1573101"/>
              <a:ext cx="3018458" cy="8004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11">
              <a:extLst>
                <a:ext uri="{FF2B5EF4-FFF2-40B4-BE49-F238E27FC236}">
                  <a16:creationId xmlns:a16="http://schemas.microsoft.com/office/drawing/2014/main" id="{CF07B13E-7996-45D2-B30B-BAB38AB269F9}"/>
                </a:ext>
              </a:extLst>
            </p:cNvPr>
            <p:cNvSpPr txBox="1"/>
            <p:nvPr/>
          </p:nvSpPr>
          <p:spPr>
            <a:xfrm>
              <a:off x="1443679"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91" name="组合 90">
            <a:extLst>
              <a:ext uri="{FF2B5EF4-FFF2-40B4-BE49-F238E27FC236}">
                <a16:creationId xmlns:a16="http://schemas.microsoft.com/office/drawing/2014/main" id="{C04DA1F9-1C29-4E5D-85A6-A4315120417F}"/>
              </a:ext>
            </a:extLst>
          </p:cNvPr>
          <p:cNvGrpSpPr/>
          <p:nvPr/>
        </p:nvGrpSpPr>
        <p:grpSpPr>
          <a:xfrm>
            <a:off x="5439628" y="1739159"/>
            <a:ext cx="6504722" cy="800418"/>
            <a:chOff x="1391122" y="1573102"/>
            <a:chExt cx="5729680" cy="800418"/>
          </a:xfrm>
          <a:solidFill>
            <a:srgbClr val="EBFFE3"/>
          </a:solidFill>
        </p:grpSpPr>
        <p:sp>
          <p:nvSpPr>
            <p:cNvPr id="92" name="矩形 91">
              <a:extLst>
                <a:ext uri="{FF2B5EF4-FFF2-40B4-BE49-F238E27FC236}">
                  <a16:creationId xmlns:a16="http://schemas.microsoft.com/office/drawing/2014/main" id="{0E714FD9-65C5-4EDB-B82D-ACB8BDED5F2A}"/>
                </a:ext>
              </a:extLst>
            </p:cNvPr>
            <p:cNvSpPr/>
            <p:nvPr/>
          </p:nvSpPr>
          <p:spPr>
            <a:xfrm>
              <a:off x="1391122" y="1573102"/>
              <a:ext cx="5729680" cy="8004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文本框 11">
              <a:extLst>
                <a:ext uri="{FF2B5EF4-FFF2-40B4-BE49-F238E27FC236}">
                  <a16:creationId xmlns:a16="http://schemas.microsoft.com/office/drawing/2014/main" id="{65E921F2-33FB-41BF-8BBC-5F51438C201E}"/>
                </a:ext>
              </a:extLst>
            </p:cNvPr>
            <p:cNvSpPr txBox="1"/>
            <p:nvPr/>
          </p:nvSpPr>
          <p:spPr>
            <a:xfrm>
              <a:off x="1456277" y="1819422"/>
              <a:ext cx="2888149" cy="307777"/>
            </a:xfrm>
            <a:prstGeom prst="rect">
              <a:avLst/>
            </a:prstGeom>
            <a:grp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96" name="文本框 11">
            <a:extLst>
              <a:ext uri="{FF2B5EF4-FFF2-40B4-BE49-F238E27FC236}">
                <a16:creationId xmlns:a16="http://schemas.microsoft.com/office/drawing/2014/main" id="{8BCAB560-9A88-40BC-AEEB-66DCF2D3CC97}"/>
              </a:ext>
            </a:extLst>
          </p:cNvPr>
          <p:cNvSpPr txBox="1"/>
          <p:nvPr/>
        </p:nvSpPr>
        <p:spPr>
          <a:xfrm>
            <a:off x="10427823" y="2588777"/>
            <a:ext cx="1721664" cy="307777"/>
          </a:xfrm>
          <a:prstGeom prst="rect">
            <a:avLst/>
          </a:prstGeom>
          <a:noFill/>
        </p:spPr>
        <p:txBody>
          <a:bodyPr wrap="square" rtlCol="0">
            <a:spAutoFit/>
          </a:bodyPr>
          <a:lstStyle/>
          <a:p>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4" name="文本框 103">
            <a:extLst>
              <a:ext uri="{FF2B5EF4-FFF2-40B4-BE49-F238E27FC236}">
                <a16:creationId xmlns:a16="http://schemas.microsoft.com/office/drawing/2014/main" id="{FD273A7C-178D-4158-AA8C-16DE642FEC6D}"/>
              </a:ext>
            </a:extLst>
          </p:cNvPr>
          <p:cNvSpPr txBox="1"/>
          <p:nvPr/>
        </p:nvSpPr>
        <p:spPr>
          <a:xfrm>
            <a:off x="2218090" y="31633"/>
            <a:ext cx="7755819" cy="461665"/>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微软雅黑" panose="020B0503020204020204" charset="-122"/>
                <a:ea typeface="微软雅黑" panose="020B0503020204020204" charset="-122"/>
                <a:sym typeface="+mn-ea"/>
              </a:rPr>
              <a:t>项目授课导师</a:t>
            </a:r>
          </a:p>
        </p:txBody>
      </p:sp>
      <p:sp>
        <p:nvSpPr>
          <p:cNvPr id="3" name="矩形 9">
            <a:extLst>
              <a:ext uri="{FF2B5EF4-FFF2-40B4-BE49-F238E27FC236}">
                <a16:creationId xmlns:a16="http://schemas.microsoft.com/office/drawing/2014/main" id="{1C360AAE-608C-D48D-C8E4-F012322239A7}"/>
              </a:ext>
            </a:extLst>
          </p:cNvPr>
          <p:cNvSpPr/>
          <p:nvPr/>
        </p:nvSpPr>
        <p:spPr>
          <a:xfrm>
            <a:off x="5890862" y="2428180"/>
            <a:ext cx="6188913" cy="2264787"/>
          </a:xfrm>
          <a:prstGeom prst="rect">
            <a:avLst/>
          </a:prstGeom>
        </p:spPr>
        <p:txBody>
          <a:bodyPr wrap="square">
            <a:spAutoFit/>
          </a:bodyPr>
          <a:lstStyle/>
          <a:p>
            <a:pPr>
              <a:lnSpc>
                <a:spcPct val="150000"/>
              </a:lnSpc>
            </a:pPr>
            <a:r>
              <a:rPr lang="en-GB" altLang="zh-CN" sz="1600" b="1" dirty="0">
                <a:solidFill>
                  <a:schemeClr val="tx1">
                    <a:lumMod val="65000"/>
                    <a:lumOff val="35000"/>
                  </a:schemeClr>
                </a:solidFill>
                <a:latin typeface="微软雅黑" panose="020B0503020204020204" charset="-122"/>
                <a:ea typeface="微软雅黑" panose="020B0503020204020204" charset="-122"/>
              </a:rPr>
              <a:t>Christoph Loch, Former Dean of </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Judge Business School, University of Cambridge</a:t>
            </a: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a:t>
            </a:r>
            <a:r>
              <a:rPr lang="en-US" altLang="zh-CN" sz="1600" b="1" dirty="0">
                <a:solidFill>
                  <a:schemeClr val="tx1">
                    <a:lumMod val="65000"/>
                    <a:lumOff val="35000"/>
                  </a:schemeClr>
                </a:solidFill>
                <a:latin typeface="微软雅黑" panose="020B0503020204020204" charset="-122"/>
                <a:ea typeface="微软雅黑" panose="020B0503020204020204" charset="-122"/>
                <a:sym typeface="+mn-ea"/>
              </a:rPr>
              <a:t>Professor</a:t>
            </a: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 </a:t>
            </a:r>
            <a:r>
              <a:rPr lang="en-GB" altLang="zh-CN" sz="1600" b="1" dirty="0">
                <a:solidFill>
                  <a:schemeClr val="tx1">
                    <a:lumMod val="65000"/>
                    <a:lumOff val="35000"/>
                  </a:schemeClr>
                </a:solidFill>
                <a:latin typeface="微软雅黑" panose="020B0503020204020204" charset="-122"/>
                <a:ea typeface="微软雅黑" panose="020B0503020204020204" charset="-122"/>
                <a:sym typeface="+mn-ea"/>
              </a:rPr>
              <a:t>of </a:t>
            </a:r>
            <a:r>
              <a:rPr lang="en-GB" altLang="zh-CN" sz="1600" b="1" dirty="0">
                <a:solidFill>
                  <a:schemeClr val="tx1">
                    <a:lumMod val="65000"/>
                    <a:lumOff val="35000"/>
                  </a:schemeClr>
                </a:solidFill>
                <a:latin typeface="微软雅黑" panose="020B0503020204020204" charset="-122"/>
                <a:ea typeface="微软雅黑" panose="020B0503020204020204" charset="-122"/>
              </a:rPr>
              <a:t>Operations &amp; Technology Management, Co-Director of the Cambridge Centre for Chinese Management</a:t>
            </a:r>
            <a:endParaRPr lang="en-US" altLang="zh-CN" sz="1600" b="1" dirty="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endParaRPr lang="en-US" altLang="zh-CN" sz="1600" b="1" dirty="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endParaRPr lang="en-US" altLang="zh-CN"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文本框 8">
            <a:extLst>
              <a:ext uri="{FF2B5EF4-FFF2-40B4-BE49-F238E27FC236}">
                <a16:creationId xmlns:a16="http://schemas.microsoft.com/office/drawing/2014/main" id="{266453FA-751C-F4F6-FE45-3264FD457F5B}"/>
              </a:ext>
            </a:extLst>
          </p:cNvPr>
          <p:cNvSpPr txBox="1"/>
          <p:nvPr/>
        </p:nvSpPr>
        <p:spPr>
          <a:xfrm>
            <a:off x="112225" y="2527986"/>
            <a:ext cx="6122194" cy="584775"/>
          </a:xfrm>
          <a:prstGeom prst="rect">
            <a:avLst/>
          </a:prstGeom>
          <a:noFill/>
        </p:spPr>
        <p:txBody>
          <a:bodyPr wrap="square">
            <a:spAutoFit/>
          </a:bodyPr>
          <a:lstStyle/>
          <a:p>
            <a:r>
              <a:rPr lang="en-GB" altLang="zh-CN" sz="1600" b="1" dirty="0">
                <a:solidFill>
                  <a:schemeClr val="tx1">
                    <a:lumMod val="65000"/>
                    <a:lumOff val="35000"/>
                  </a:schemeClr>
                </a:solidFill>
                <a:latin typeface="微软雅黑" panose="020B0503020204020204" charset="-122"/>
                <a:ea typeface="微软雅黑" panose="020B0503020204020204" charset="-122"/>
              </a:rPr>
              <a:t>Sir Christopher Pissarides, London Business School</a:t>
            </a:r>
          </a:p>
          <a:p>
            <a:r>
              <a:rPr lang="en-GB" altLang="zh-CN" sz="1600" b="1" dirty="0">
                <a:solidFill>
                  <a:schemeClr val="tx1">
                    <a:lumMod val="65000"/>
                    <a:lumOff val="35000"/>
                  </a:schemeClr>
                </a:solidFill>
                <a:latin typeface="微软雅黑" panose="020B0503020204020204" charset="-122"/>
                <a:ea typeface="微软雅黑" panose="020B0503020204020204" charset="-122"/>
              </a:rPr>
              <a:t>Nobel Prize Winner</a:t>
            </a:r>
            <a:r>
              <a:rPr lang="zh-CN" altLang="en-US" sz="1600" b="1" dirty="0">
                <a:solidFill>
                  <a:schemeClr val="tx1">
                    <a:lumMod val="65000"/>
                    <a:lumOff val="35000"/>
                  </a:schemeClr>
                </a:solidFill>
                <a:latin typeface="微软雅黑" panose="020B0503020204020204" charset="-122"/>
                <a:ea typeface="微软雅黑" panose="020B0503020204020204" charset="-122"/>
              </a:rPr>
              <a:t> </a:t>
            </a:r>
            <a:r>
              <a:rPr lang="en-GB" altLang="zh-CN" sz="1600" b="1" dirty="0">
                <a:solidFill>
                  <a:schemeClr val="tx1">
                    <a:lumMod val="65000"/>
                    <a:lumOff val="35000"/>
                  </a:schemeClr>
                </a:solidFill>
                <a:latin typeface="微软雅黑" panose="020B0503020204020204" charset="-122"/>
                <a:ea typeface="微软雅黑" panose="020B0503020204020204" charset="-122"/>
              </a:rPr>
              <a:t>in Economics in 2010</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p:txBody>
      </p:sp>
      <p:pic>
        <p:nvPicPr>
          <p:cNvPr id="1030" name="Picture 6" descr="Sir Christopher Pissarides – Keynote Speaker | London ...">
            <a:extLst>
              <a:ext uri="{FF2B5EF4-FFF2-40B4-BE49-F238E27FC236}">
                <a16:creationId xmlns:a16="http://schemas.microsoft.com/office/drawing/2014/main" id="{1CE9C3B1-1F8C-2C65-BE57-6E53FB86A5A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3715" y="493298"/>
            <a:ext cx="2108786" cy="2108786"/>
          </a:xfrm>
          <a:prstGeom prst="ellipse">
            <a:avLst/>
          </a:prstGeom>
          <a:noFill/>
          <a:effectLst>
            <a:outerShdw blurRad="50800" dist="38100" dir="2700000" algn="tl" rotWithShape="0">
              <a:prstClr val="black">
                <a:alpha val="40000"/>
              </a:prstClr>
            </a:outerShdw>
            <a:reflection stA="20000" endPos="650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1033" name="Picture 9" descr="Christoph H. Loch">
            <a:extLst>
              <a:ext uri="{FF2B5EF4-FFF2-40B4-BE49-F238E27FC236}">
                <a16:creationId xmlns:a16="http://schemas.microsoft.com/office/drawing/2014/main" id="{AEFD08EB-C729-C809-FC8C-847CBA491596}"/>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1"/>
          <a:stretch/>
        </p:blipFill>
        <p:spPr bwMode="auto">
          <a:xfrm>
            <a:off x="6276932" y="269360"/>
            <a:ext cx="2415057" cy="2297928"/>
          </a:xfrm>
          <a:prstGeom prst="ellipse">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矩形 15">
            <a:extLst>
              <a:ext uri="{FF2B5EF4-FFF2-40B4-BE49-F238E27FC236}">
                <a16:creationId xmlns:a16="http://schemas.microsoft.com/office/drawing/2014/main" id="{1B01A459-E69C-03C3-5E8B-9A276481AB4C}"/>
              </a:ext>
            </a:extLst>
          </p:cNvPr>
          <p:cNvSpPr/>
          <p:nvPr/>
        </p:nvSpPr>
        <p:spPr>
          <a:xfrm>
            <a:off x="5890859" y="3901588"/>
            <a:ext cx="6053491" cy="3053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Font typeface="Arial" panose="020B0604020202020204" pitchFamily="34" charset="0"/>
              <a:buChar char="•"/>
            </a:pPr>
            <a:r>
              <a:rPr lang="en-GB" altLang="zh-CN" sz="1200" b="0" i="0" dirty="0">
                <a:solidFill>
                  <a:srgbClr val="171717"/>
                </a:solidFill>
                <a:effectLst/>
                <a:latin typeface="myriad-pro"/>
              </a:rPr>
              <a:t>Research Achievement Award, Project Management Institute (PMI), 2011</a:t>
            </a:r>
          </a:p>
          <a:p>
            <a:pPr algn="l">
              <a:buFont typeface="Arial" panose="020B0604020202020204" pitchFamily="34" charset="0"/>
              <a:buChar char="•"/>
            </a:pPr>
            <a:r>
              <a:rPr lang="en-GB" altLang="zh-CN" sz="1200" b="0" i="0" dirty="0">
                <a:solidFill>
                  <a:srgbClr val="171717"/>
                </a:solidFill>
                <a:effectLst/>
                <a:latin typeface="myriad-pro"/>
              </a:rPr>
              <a:t>Elected Fellow of the POMS Product Innovation and Technology Management College, 2010</a:t>
            </a:r>
          </a:p>
          <a:p>
            <a:pPr algn="l">
              <a:buFont typeface="Arial" panose="020B0604020202020204" pitchFamily="34" charset="0"/>
              <a:buChar char="•"/>
            </a:pPr>
            <a:r>
              <a:rPr lang="en-GB" altLang="zh-CN" sz="1200" b="0" i="0" dirty="0">
                <a:solidFill>
                  <a:srgbClr val="171717"/>
                </a:solidFill>
                <a:effectLst/>
                <a:latin typeface="myriad-pro"/>
              </a:rPr>
              <a:t>Emerald Excellence Award for one of the 50 most cited papers, 2008</a:t>
            </a:r>
          </a:p>
          <a:p>
            <a:pPr algn="l">
              <a:buFont typeface="Arial" panose="020B0604020202020204" pitchFamily="34" charset="0"/>
              <a:buChar char="•"/>
            </a:pPr>
            <a:r>
              <a:rPr lang="en-GB" altLang="zh-CN" sz="1200" b="0" i="0" dirty="0">
                <a:solidFill>
                  <a:srgbClr val="171717"/>
                </a:solidFill>
                <a:effectLst/>
                <a:latin typeface="myriad-pro"/>
              </a:rPr>
              <a:t>ECCH Best Case Award for the case “Gemstone”, 2000.</a:t>
            </a:r>
          </a:p>
          <a:p>
            <a:pPr algn="l">
              <a:buFont typeface="Arial" panose="020B0604020202020204" pitchFamily="34" charset="0"/>
              <a:buChar char="•"/>
            </a:pPr>
            <a:r>
              <a:rPr lang="en-GB" altLang="zh-CN" sz="1200" b="0" i="0" dirty="0">
                <a:solidFill>
                  <a:srgbClr val="171717"/>
                </a:solidFill>
                <a:effectLst/>
                <a:latin typeface="myriad-pro"/>
              </a:rPr>
              <a:t>Specifically, research interests span six broad areas:</a:t>
            </a:r>
          </a:p>
          <a:p>
            <a:pPr algn="l">
              <a:buFont typeface="+mj-lt"/>
              <a:buAutoNum type="arabicPeriod"/>
            </a:pPr>
            <a:r>
              <a:rPr lang="en-GB" altLang="zh-CN" sz="1200" b="0" i="0" dirty="0">
                <a:solidFill>
                  <a:srgbClr val="171717"/>
                </a:solidFill>
                <a:effectLst/>
                <a:latin typeface="myriad-pro"/>
              </a:rPr>
              <a:t>Concurrent engineering and coordination in complex systems</a:t>
            </a:r>
          </a:p>
          <a:p>
            <a:pPr algn="l">
              <a:buFont typeface="+mj-lt"/>
              <a:buAutoNum type="arabicPeriod"/>
            </a:pPr>
            <a:r>
              <a:rPr lang="en-GB" altLang="zh-CN" sz="1200" b="0" i="0" dirty="0">
                <a:solidFill>
                  <a:srgbClr val="171717"/>
                </a:solidFill>
                <a:effectLst/>
                <a:latin typeface="myriad-pro"/>
              </a:rPr>
              <a:t>Managing highly novel, uncertain and ambiguous initiatives</a:t>
            </a:r>
          </a:p>
          <a:p>
            <a:pPr algn="l">
              <a:buFont typeface="+mj-lt"/>
              <a:buAutoNum type="arabicPeriod"/>
            </a:pPr>
            <a:r>
              <a:rPr lang="en-GB" altLang="zh-CN" sz="1200" b="0" i="0" dirty="0">
                <a:solidFill>
                  <a:srgbClr val="171717"/>
                </a:solidFill>
                <a:effectLst/>
                <a:latin typeface="myriad-pro"/>
              </a:rPr>
              <a:t>Resource allocation, portfolio management, and strategy deployment</a:t>
            </a:r>
          </a:p>
          <a:p>
            <a:pPr algn="l">
              <a:buFont typeface="+mj-lt"/>
              <a:buAutoNum type="arabicPeriod"/>
            </a:pPr>
            <a:r>
              <a:rPr lang="en-GB" altLang="zh-CN" sz="1200" b="0" i="0" dirty="0">
                <a:solidFill>
                  <a:srgbClr val="171717"/>
                </a:solidFill>
                <a:effectLst/>
                <a:latin typeface="myriad-pro"/>
              </a:rPr>
              <a:t>Performance measurement in R&amp;D and uncertain projects</a:t>
            </a:r>
          </a:p>
          <a:p>
            <a:pPr algn="l">
              <a:buFont typeface="+mj-lt"/>
              <a:buAutoNum type="arabicPeriod"/>
            </a:pPr>
            <a:r>
              <a:rPr lang="en-GB" altLang="zh-CN" sz="1200" b="0" i="0" dirty="0">
                <a:solidFill>
                  <a:srgbClr val="171717"/>
                </a:solidFill>
                <a:effectLst/>
                <a:latin typeface="myriad-pro"/>
              </a:rPr>
              <a:t>Incentives, motivation and cultural evolution (behavioural economics)</a:t>
            </a:r>
          </a:p>
          <a:p>
            <a:pPr algn="l">
              <a:buFont typeface="+mj-lt"/>
              <a:buAutoNum type="arabicPeriod"/>
            </a:pPr>
            <a:r>
              <a:rPr lang="en-GB" altLang="zh-CN" sz="1200" b="0" i="0" dirty="0">
                <a:solidFill>
                  <a:srgbClr val="171717"/>
                </a:solidFill>
                <a:effectLst/>
                <a:latin typeface="myriad-pro"/>
              </a:rPr>
              <a:t>Manufacturing management and strategy deployment</a:t>
            </a:r>
          </a:p>
          <a:p>
            <a:br>
              <a:rPr lang="en-GB" altLang="zh-CN" sz="1200" dirty="0"/>
            </a:br>
            <a:endParaRPr lang="en-GB" altLang="zh-CN" sz="1200" b="0" i="0" dirty="0">
              <a:solidFill>
                <a:srgbClr val="171717"/>
              </a:solidFill>
              <a:effectLst/>
              <a:latin typeface="myriad-pro"/>
            </a:endParaRPr>
          </a:p>
          <a:p>
            <a:pPr algn="ctr"/>
            <a:endParaRPr lang="en-US" altLang="zh-CN" sz="1200" dirty="0">
              <a:solidFill>
                <a:srgbClr val="171717"/>
              </a:solidFill>
              <a:latin typeface="myriad-pro"/>
              <a:sym typeface="+mn-ea"/>
            </a:endParaRPr>
          </a:p>
        </p:txBody>
      </p:sp>
    </p:spTree>
    <p:extLst>
      <p:ext uri="{BB962C8B-B14F-4D97-AF65-F5344CB8AC3E}">
        <p14:creationId xmlns:p14="http://schemas.microsoft.com/office/powerpoint/2010/main" val="104056830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theme/theme1.xml><?xml version="1.0" encoding="utf-8"?>
<a:theme xmlns:a="http://schemas.openxmlformats.org/drawingml/2006/main" name="DividendVTI">
  <a:themeElements>
    <a:clrScheme name="">
      <a:dk1>
        <a:srgbClr val="000000"/>
      </a:dk1>
      <a:lt1>
        <a:srgbClr val="FFFFFF"/>
      </a:lt1>
      <a:dk2>
        <a:srgbClr val="242F41"/>
      </a:dk2>
      <a:lt2>
        <a:srgbClr val="E2E6E8"/>
      </a:lt2>
      <a:accent1>
        <a:srgbClr val="CE7242"/>
      </a:accent1>
      <a:accent2>
        <a:srgbClr val="BC303B"/>
      </a:accent2>
      <a:accent3>
        <a:srgbClr val="CE4287"/>
      </a:accent3>
      <a:accent4>
        <a:srgbClr val="BC30AF"/>
      </a:accent4>
      <a:accent5>
        <a:srgbClr val="A042CE"/>
      </a:accent5>
      <a:accent6>
        <a:srgbClr val="6444C2"/>
      </a:accent6>
      <a:hlink>
        <a:srgbClr val="3B8AB3"/>
      </a:hlink>
      <a:folHlink>
        <a:srgbClr val="7F7F7F"/>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Office_42167415_TF00870617" id="{E3B757A2-4379-46B3-A7B4-E0383E0DECA0}" vid="{0EBF0325-2C98-4791-A3DD-4A27AA0B8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fa6e671f1cd7e4d96ff9652be322dd5e">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4e2496f70b101db0b8013f30a071bbf7"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81225D5A-3A69-457C-B7D4-425712F5D40F}">
  <ds:schemaRefs>
    <ds:schemaRef ds:uri="http://schemas.microsoft.com/sharepoint/v3/contenttype/forms"/>
  </ds:schemaRefs>
</ds:datastoreItem>
</file>

<file path=customXml/itemProps2.xml><?xml version="1.0" encoding="utf-8"?>
<ds:datastoreItem xmlns:ds="http://schemas.openxmlformats.org/officeDocument/2006/customXml" ds:itemID="{70E7F611-2872-4820-B95F-32B269E9AD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0AD4E0F-D5B9-4E85-A9F9-55FB534FCA93}">
  <ds:schemaRefs>
    <ds:schemaRef ds:uri="http://schemas.microsoft.com/office/2006/documentManagement/types"/>
    <ds:schemaRef ds:uri="http://purl.org/dc/dcmitype/"/>
    <ds:schemaRef ds:uri="http://www.w3.org/XML/1998/namespace"/>
    <ds:schemaRef ds:uri="71af3243-3dd4-4a8d-8c0d-dd76da1f02a5"/>
    <ds:schemaRef ds:uri="http://schemas.microsoft.com/office/2006/metadata/properties"/>
    <ds:schemaRef ds:uri="16c05727-aa75-4e4a-9b5f-8a80a1165891"/>
    <ds:schemaRef ds:uri="http://purl.org/dc/elements/1.1/"/>
    <ds:schemaRef ds:uri="http://schemas.microsoft.com/office/infopath/2007/PartnerControls"/>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经典公司教学</Template>
  <TotalTime>7167</TotalTime>
  <Words>3514</Words>
  <Application>Microsoft Macintosh PowerPoint</Application>
  <PresentationFormat>宽屏</PresentationFormat>
  <Paragraphs>393</Paragraphs>
  <Slides>25</Slides>
  <Notes>12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微软雅黑</vt:lpstr>
      <vt:lpstr>微软雅黑</vt:lpstr>
      <vt:lpstr>Microsoft YaHei UI</vt:lpstr>
      <vt:lpstr>myriad-pro</vt:lpstr>
      <vt:lpstr>Arial</vt:lpstr>
      <vt:lpstr>Calibri</vt:lpstr>
      <vt:lpstr>Gill Sans MT</vt:lpstr>
      <vt:lpstr>Impact</vt:lpstr>
      <vt:lpstr>Verdana</vt:lpstr>
      <vt:lpstr>Wingdings</vt:lpstr>
      <vt:lpstr>Wingdings 2</vt:lpstr>
      <vt:lpstr>DividendVTI</vt:lpstr>
      <vt:lpstr>PowerPoint 演示文稿</vt:lpstr>
      <vt:lpstr>PowerPoint 演示文稿</vt:lpstr>
      <vt:lpstr>PowerPoint 演示文稿</vt:lpstr>
      <vt:lpstr>PowerPoint 演示文稿</vt:lpstr>
      <vt:lpstr>PowerPoint 演示文稿</vt:lpstr>
      <vt:lpstr>PowerPoint 演示文稿</vt:lpstr>
      <vt:lpstr>项目特征</vt:lpstr>
      <vt:lpstr>合作企业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中英 经济管理类 创新型实习项目</dc:title>
  <dc:creator>XG Yang</dc:creator>
  <cp:lastModifiedBy>a91957</cp:lastModifiedBy>
  <cp:revision>105</cp:revision>
  <dcterms:created xsi:type="dcterms:W3CDTF">2021-06-16T11:26:36Z</dcterms:created>
  <dcterms:modified xsi:type="dcterms:W3CDTF">2023-02-28T13:15:22Z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