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Lst>
  <p:notesMasterIdLst>
    <p:notesMasterId r:id="rId4"/>
  </p:notesMasterIdLst>
  <p:handoutMasterIdLst>
    <p:handoutMasterId r:id="rId5"/>
  </p:handoutMasterIdLst>
  <p:sldIdLst>
    <p:sldId id="472" r:id="rId2"/>
    <p:sldId id="470" r:id="rId3"/>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575" autoAdjust="0"/>
  </p:normalViewPr>
  <p:slideViewPr>
    <p:cSldViewPr>
      <p:cViewPr varScale="1">
        <p:scale>
          <a:sx n="158" d="100"/>
          <a:sy n="158" d="100"/>
        </p:scale>
        <p:origin x="1928" y="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292" d="100"/>
          <a:sy n="292" d="100"/>
        </p:scale>
        <p:origin x="-1740" y="-682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3200335" y="9598865"/>
            <a:ext cx="658685" cy="254197"/>
          </a:xfrm>
          <a:prstGeom prst="rect">
            <a:avLst/>
          </a:prstGeom>
          <a:noFill/>
          <a:ln w="9525">
            <a:noFill/>
            <a:miter lim="800000"/>
            <a:headEnd/>
            <a:tailEnd/>
          </a:ln>
          <a:effectLst/>
        </p:spPr>
        <p:txBody>
          <a:bodyPr wrap="none" lIns="95298" tIns="47649" rIns="95298" bIns="47649">
            <a:spAutoFit/>
          </a:bodyPr>
          <a:lstStyle/>
          <a:p>
            <a:pPr>
              <a:defRPr/>
            </a:pPr>
            <a:r>
              <a:rPr kumimoji="1" lang="en-AU" sz="1000" i="1" dirty="0">
                <a:latin typeface="Book Antiqua" pitchFamily="18" charset="0"/>
              </a:rPr>
              <a:t>Page </a:t>
            </a:r>
            <a:fld id="{21D6B843-3FB8-4DA7-9FC3-5B42CCF0AB6D}" type="slidenum">
              <a:rPr kumimoji="1" lang="en-AU" sz="1000" i="1">
                <a:latin typeface="Book Antiqua" pitchFamily="18" charset="0"/>
              </a:rPr>
              <a:pPr>
                <a:defRPr/>
              </a:pPr>
              <a:t>‹#›</a:t>
            </a:fld>
            <a:endParaRPr kumimoji="1" lang="en-AU" sz="1000" i="1" dirty="0">
              <a:latin typeface="Book Antiqua" pitchFamily="18" charset="0"/>
            </a:endParaRPr>
          </a:p>
        </p:txBody>
      </p:sp>
      <p:sp>
        <p:nvSpPr>
          <p:cNvPr id="7" name="Rectangle 7"/>
          <p:cNvSpPr>
            <a:spLocks noChangeArrowheads="1"/>
          </p:cNvSpPr>
          <p:nvPr/>
        </p:nvSpPr>
        <p:spPr bwMode="auto">
          <a:xfrm>
            <a:off x="1563484" y="316196"/>
            <a:ext cx="3972339" cy="496338"/>
          </a:xfrm>
          <a:prstGeom prst="rect">
            <a:avLst/>
          </a:prstGeom>
          <a:noFill/>
          <a:ln w="9525">
            <a:noFill/>
            <a:miter lim="800000"/>
            <a:headEnd/>
            <a:tailEnd/>
          </a:ln>
          <a:effectLst/>
        </p:spPr>
        <p:txBody>
          <a:bodyPr wrap="none" lIns="95298" tIns="47649" rIns="95298" bIns="47649">
            <a:spAutoFit/>
          </a:bodyPr>
          <a:lstStyle/>
          <a:p>
            <a:pPr algn="ctr">
              <a:defRPr/>
            </a:pPr>
            <a:r>
              <a:rPr lang="en-AU" sz="1700" b="1" i="1" dirty="0">
                <a:latin typeface="Book Antiqua" pitchFamily="18" charset="0"/>
              </a:rPr>
              <a:t>Alumni Knowledge Exchange Nov 2012</a:t>
            </a:r>
          </a:p>
          <a:p>
            <a:pPr algn="ctr">
              <a:defRPr/>
            </a:pPr>
            <a:r>
              <a:rPr lang="en-AU" sz="900" i="1" dirty="0">
                <a:latin typeface="Book Antiqua" pitchFamily="18" charset="0"/>
              </a:rPr>
              <a:t>Themin Suwardy, School of Accountancy, SMU</a:t>
            </a:r>
          </a:p>
        </p:txBody>
      </p:sp>
    </p:spTree>
    <p:extLst>
      <p:ext uri="{BB962C8B-B14F-4D97-AF65-F5344CB8AC3E}">
        <p14:creationId xmlns:p14="http://schemas.microsoft.com/office/powerpoint/2010/main" val="21871909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4" cy="511731"/>
          </a:xfrm>
          <a:prstGeom prst="rect">
            <a:avLst/>
          </a:prstGeom>
        </p:spPr>
        <p:txBody>
          <a:bodyPr vert="horz" lIns="94640" tIns="47320" rIns="94640" bIns="47320" rtlCol="0"/>
          <a:lstStyle>
            <a:lvl1pPr algn="l">
              <a:defRPr sz="1200"/>
            </a:lvl1pPr>
          </a:lstStyle>
          <a:p>
            <a:endParaRPr lang="en-SG"/>
          </a:p>
        </p:txBody>
      </p:sp>
      <p:sp>
        <p:nvSpPr>
          <p:cNvPr id="3" name="Date Placeholder 2"/>
          <p:cNvSpPr>
            <a:spLocks noGrp="1"/>
          </p:cNvSpPr>
          <p:nvPr>
            <p:ph type="dt" idx="1"/>
          </p:nvPr>
        </p:nvSpPr>
        <p:spPr>
          <a:xfrm>
            <a:off x="4021294" y="0"/>
            <a:ext cx="3076364" cy="511731"/>
          </a:xfrm>
          <a:prstGeom prst="rect">
            <a:avLst/>
          </a:prstGeom>
        </p:spPr>
        <p:txBody>
          <a:bodyPr vert="horz" lIns="94640" tIns="47320" rIns="94640" bIns="47320" rtlCol="0"/>
          <a:lstStyle>
            <a:lvl1pPr algn="r">
              <a:defRPr sz="1200"/>
            </a:lvl1pPr>
          </a:lstStyle>
          <a:p>
            <a:fld id="{A0CBDFDC-7938-4451-B417-652F96165B0B}" type="datetimeFigureOut">
              <a:rPr lang="en-SG" smtClean="0"/>
              <a:pPr/>
              <a:t>8/11/2023</a:t>
            </a:fld>
            <a:endParaRPr lang="en-SG"/>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640" tIns="47320" rIns="94640" bIns="47320" rtlCol="0" anchor="ctr"/>
          <a:lstStyle/>
          <a:p>
            <a:endParaRPr lang="en-SG"/>
          </a:p>
        </p:txBody>
      </p:sp>
      <p:sp>
        <p:nvSpPr>
          <p:cNvPr id="5" name="Notes Placeholder 4"/>
          <p:cNvSpPr>
            <a:spLocks noGrp="1"/>
          </p:cNvSpPr>
          <p:nvPr>
            <p:ph type="body" sz="quarter" idx="3"/>
          </p:nvPr>
        </p:nvSpPr>
        <p:spPr>
          <a:xfrm>
            <a:off x="709930" y="4861442"/>
            <a:ext cx="5679440" cy="4605576"/>
          </a:xfrm>
          <a:prstGeom prst="rect">
            <a:avLst/>
          </a:prstGeom>
        </p:spPr>
        <p:txBody>
          <a:bodyPr vert="horz" lIns="94640" tIns="47320" rIns="94640" bIns="473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9721106"/>
            <a:ext cx="3076364" cy="511731"/>
          </a:xfrm>
          <a:prstGeom prst="rect">
            <a:avLst/>
          </a:prstGeom>
        </p:spPr>
        <p:txBody>
          <a:bodyPr vert="horz" lIns="94640" tIns="47320" rIns="94640" bIns="47320" rtlCol="0" anchor="b"/>
          <a:lstStyle>
            <a:lvl1pPr algn="l">
              <a:defRPr sz="1200"/>
            </a:lvl1pPr>
          </a:lstStyle>
          <a:p>
            <a:endParaRPr lang="en-SG"/>
          </a:p>
        </p:txBody>
      </p:sp>
      <p:sp>
        <p:nvSpPr>
          <p:cNvPr id="7" name="Slide Number Placeholder 6"/>
          <p:cNvSpPr>
            <a:spLocks noGrp="1"/>
          </p:cNvSpPr>
          <p:nvPr>
            <p:ph type="sldNum" sz="quarter" idx="5"/>
          </p:nvPr>
        </p:nvSpPr>
        <p:spPr>
          <a:xfrm>
            <a:off x="4021294" y="9721106"/>
            <a:ext cx="3076364" cy="511731"/>
          </a:xfrm>
          <a:prstGeom prst="rect">
            <a:avLst/>
          </a:prstGeom>
        </p:spPr>
        <p:txBody>
          <a:bodyPr vert="horz" lIns="94640" tIns="47320" rIns="94640" bIns="47320" rtlCol="0" anchor="b"/>
          <a:lstStyle>
            <a:lvl1pPr algn="r">
              <a:defRPr sz="1200"/>
            </a:lvl1pPr>
          </a:lstStyle>
          <a:p>
            <a:fld id="{86323E16-6367-4FD1-AED7-12094E5920A2}" type="slidenum">
              <a:rPr lang="en-SG" smtClean="0"/>
              <a:pPr/>
              <a:t>‹#›</a:t>
            </a:fld>
            <a:endParaRPr lang="en-SG"/>
          </a:p>
        </p:txBody>
      </p:sp>
    </p:spTree>
    <p:extLst>
      <p:ext uri="{BB962C8B-B14F-4D97-AF65-F5344CB8AC3E}">
        <p14:creationId xmlns:p14="http://schemas.microsoft.com/office/powerpoint/2010/main" val="3359167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8800"/>
            <a:ext cx="8229600" cy="4968551"/>
          </a:xfrm>
        </p:spPr>
        <p:txBody>
          <a:bodyPr/>
          <a:lstStyle>
            <a:lvl1pPr>
              <a:spcBef>
                <a:spcPts val="1800"/>
              </a:spcBef>
              <a:defRPr/>
            </a:lvl1pPr>
            <a:extLst/>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Title Placeholder 1"/>
          <p:cNvSpPr>
            <a:spLocks noGrp="1"/>
          </p:cNvSpPr>
          <p:nvPr>
            <p:ph type="title"/>
          </p:nvPr>
        </p:nvSpPr>
        <p:spPr>
          <a:xfrm>
            <a:off x="107504" y="152400"/>
            <a:ext cx="8856984" cy="1251062"/>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p>
            <a:r>
              <a:rPr kumimoji="0"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bwMode="ltGray">
          <a:xfrm>
            <a:off x="0" y="0"/>
            <a:ext cx="9143999" cy="1481615"/>
          </a:xfrm>
          <a:prstGeom prst="rect">
            <a:avLst/>
          </a:prstGeom>
          <a:solidFill>
            <a:schemeClr val="accent3">
              <a:lumMod val="50000"/>
            </a:schemeClr>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07504" y="152400"/>
            <a:ext cx="8856984" cy="1251062"/>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p>
            <a:r>
              <a:rPr kumimoji="0" lang="en-US" dirty="0"/>
              <a:t>Click to edit Master title style</a:t>
            </a:r>
          </a:p>
        </p:txBody>
      </p:sp>
      <p:sp>
        <p:nvSpPr>
          <p:cNvPr id="3" name="Text Placeholder 2"/>
          <p:cNvSpPr>
            <a:spLocks noGrp="1"/>
          </p:cNvSpPr>
          <p:nvPr>
            <p:ph type="body" idx="1"/>
          </p:nvPr>
        </p:nvSpPr>
        <p:spPr>
          <a:xfrm>
            <a:off x="457200" y="1628800"/>
            <a:ext cx="8229600" cy="5040561"/>
          </a:xfrm>
          <a:prstGeom prst="rect">
            <a:avLst/>
          </a:prstGeom>
        </p:spPr>
        <p:txBody>
          <a:bodyPr vert="horz" lIns="54864" tIns="91440" rtlCol="0">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5" name="MSIPCMContentMarking" descr="{&quot;HashCode&quot;:1068245140,&quot;Placement&quot;:&quot;Header&quot;,&quot;Top&quot;:0.0,&quot;Left&quot;:301.1819,&quot;SlideWidth&quot;:720,&quot;SlideHeight&quot;:540}">
            <a:extLst>
              <a:ext uri="{FF2B5EF4-FFF2-40B4-BE49-F238E27FC236}">
                <a16:creationId xmlns:a16="http://schemas.microsoft.com/office/drawing/2014/main" id="{50797A8D-ACC9-D2E3-8897-5BFF39C6DADB}"/>
              </a:ext>
            </a:extLst>
          </p:cNvPr>
          <p:cNvSpPr txBox="1"/>
          <p:nvPr userDrawn="1"/>
        </p:nvSpPr>
        <p:spPr>
          <a:xfrm>
            <a:off x="3825010" y="0"/>
            <a:ext cx="1493980" cy="228163"/>
          </a:xfrm>
          <a:prstGeom prst="rect">
            <a:avLst/>
          </a:prstGeom>
          <a:noFill/>
        </p:spPr>
        <p:txBody>
          <a:bodyPr vert="horz" wrap="square" lIns="0" tIns="0" rIns="0" bIns="0" rtlCol="0" anchor="ctr" anchorCtr="1">
            <a:spAutoFit/>
          </a:bodyPr>
          <a:lstStyle/>
          <a:p>
            <a:pPr algn="ctr">
              <a:spcBef>
                <a:spcPts val="0"/>
              </a:spcBef>
              <a:spcAft>
                <a:spcPts val="0"/>
              </a:spcAft>
            </a:pPr>
            <a:r>
              <a:rPr lang="en-SG" sz="800">
                <a:solidFill>
                  <a:srgbClr val="000000"/>
                </a:solidFill>
                <a:latin typeface="Calibri" panose="020F0502020204030204" pitchFamily="34" charset="0"/>
              </a:rPr>
              <a:t>SMU Classification: Restricted</a:t>
            </a:r>
          </a:p>
        </p:txBody>
      </p:sp>
    </p:spTree>
  </p:cSld>
  <p:clrMap bg1="lt1" tx1="dk1" bg2="lt2" tx2="dk2" accent1="accent1" accent2="accent2" accent3="accent3" accent4="accent4" accent5="accent5" accent6="accent6" hlink="hlink" folHlink="folHlink"/>
  <p:sldLayoutIdLst>
    <p:sldLayoutId id="2147483728" r:id="rId1"/>
  </p:sldLayoutIdLst>
  <p:txStyles>
    <p:titleStyle>
      <a:lvl1pPr algn="l" rtl="0" eaLnBrk="1" latinLnBrk="0" hangingPunct="1">
        <a:spcBef>
          <a:spcPct val="0"/>
        </a:spcBef>
        <a:buNone/>
        <a:defRPr kumimoji="0" sz="4800" b="1" kern="1200">
          <a:solidFill>
            <a:schemeClr val="accent1">
              <a:satMod val="150000"/>
            </a:schemeClr>
          </a:solidFill>
          <a:effectLst/>
          <a:latin typeface="Gill Sans MT" panose="020B0502020104020203" pitchFamily="34" charset="0"/>
          <a:ea typeface="+mj-ea"/>
          <a:cs typeface="+mj-cs"/>
        </a:defRPr>
      </a:lvl1pPr>
      <a:extLst/>
    </p:titleStyle>
    <p:bodyStyle>
      <a:lvl1pPr marL="438912" indent="-320040" algn="l" rtl="0" eaLnBrk="1" latinLnBrk="0" hangingPunct="1">
        <a:spcBef>
          <a:spcPts val="90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ts val="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ts val="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ts val="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ts val="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8551BC-04D3-368F-5DAD-A7CB97583587}"/>
              </a:ext>
            </a:extLst>
          </p:cNvPr>
          <p:cNvSpPr>
            <a:spLocks noGrp="1"/>
          </p:cNvSpPr>
          <p:nvPr>
            <p:ph idx="1"/>
          </p:nvPr>
        </p:nvSpPr>
        <p:spPr/>
        <p:txBody>
          <a:bodyPr>
            <a:normAutofit fontScale="70000" lnSpcReduction="20000"/>
          </a:bodyPr>
          <a:lstStyle/>
          <a:p>
            <a:r>
              <a:rPr lang="zh-CN" altLang="en-US" dirty="0"/>
              <a:t>信息披露与资本市场</a:t>
            </a:r>
            <a:endParaRPr lang="en-US" altLang="zh-CN" dirty="0"/>
          </a:p>
          <a:p>
            <a:endParaRPr lang="en-US" altLang="zh-CN" dirty="0"/>
          </a:p>
          <a:p>
            <a:r>
              <a:rPr lang="zh-CN" altLang="en-US" dirty="0"/>
              <a:t>信息披露是资本市场存在和发展的基石，没有充分的信息披露，市场就不可能有足够的透明度，更不可能进行有效的资源配置。本讲座将以互动授课模式和同学们一起探讨信息披露在建立有效资本市场中的作用，并分享海内外证券市场的经验。</a:t>
            </a:r>
            <a:endParaRPr lang="en-US" altLang="zh-CN" dirty="0"/>
          </a:p>
          <a:p>
            <a:r>
              <a:rPr lang="zh-CN" altLang="en-US" dirty="0"/>
              <a:t>本讲座还将与同学们共同探讨相关行业发展的现在和未来，更有新加坡管理大学专业会计硕士和财务大数据分析硕士课程的最新最全介绍。</a:t>
            </a:r>
            <a:endParaRPr lang="en-US" altLang="zh-CN" dirty="0"/>
          </a:p>
          <a:p>
            <a:r>
              <a:rPr lang="zh-CN" altLang="en-US" dirty="0"/>
              <a:t>我们还邀请了北京师范大学校友和新加坡管理大学校友和同学们现场分享海外留学经验。</a:t>
            </a:r>
            <a:endParaRPr lang="en-US" altLang="zh-CN" dirty="0"/>
          </a:p>
          <a:p>
            <a:r>
              <a:rPr lang="zh-CN" altLang="en-US" dirty="0"/>
              <a:t>欢迎有志于从事资本市场相关工作与研究的同学们，尤其是准备海外升学的同学们参与。</a:t>
            </a:r>
            <a:endParaRPr lang="en-SG" dirty="0"/>
          </a:p>
        </p:txBody>
      </p:sp>
      <p:sp>
        <p:nvSpPr>
          <p:cNvPr id="3" name="Title 2">
            <a:extLst>
              <a:ext uri="{FF2B5EF4-FFF2-40B4-BE49-F238E27FC236}">
                <a16:creationId xmlns:a16="http://schemas.microsoft.com/office/drawing/2014/main" id="{491B484C-FCCD-3628-7A7C-3DE7F9582FCB}"/>
              </a:ext>
            </a:extLst>
          </p:cNvPr>
          <p:cNvSpPr>
            <a:spLocks noGrp="1"/>
          </p:cNvSpPr>
          <p:nvPr>
            <p:ph type="title"/>
          </p:nvPr>
        </p:nvSpPr>
        <p:spPr/>
        <p:txBody>
          <a:bodyPr/>
          <a:lstStyle/>
          <a:p>
            <a:r>
              <a:rPr lang="zh-CN" altLang="en-US" dirty="0"/>
              <a:t>讲座主题</a:t>
            </a:r>
            <a:endParaRPr lang="en-SG" dirty="0"/>
          </a:p>
        </p:txBody>
      </p:sp>
    </p:spTree>
    <p:extLst>
      <p:ext uri="{BB962C8B-B14F-4D97-AF65-F5344CB8AC3E}">
        <p14:creationId xmlns:p14="http://schemas.microsoft.com/office/powerpoint/2010/main" val="2810756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515104" y="1628800"/>
            <a:ext cx="6305368" cy="4968551"/>
          </a:xfrm>
        </p:spPr>
        <p:txBody>
          <a:bodyPr>
            <a:normAutofit/>
          </a:bodyPr>
          <a:lstStyle/>
          <a:p>
            <a:pPr marL="118872" indent="0" algn="just">
              <a:buNone/>
            </a:pPr>
            <a:r>
              <a:rPr lang="zh-CN" altLang="en-US" sz="2000" dirty="0"/>
              <a:t>王纪伟博士现任新加坡管理大学会计学副教授，主管专业会计硕士项目和财务大数据分析硕士项目，致力于国际会计和财务方面的研究和教学工作，并担任新加坡某非政府组织董事，新加坡会计师公会财务报告委员会委员和上市公司独立董事。王博士于</a:t>
            </a:r>
            <a:r>
              <a:rPr lang="en-SG" altLang="zh-CN" sz="2000" dirty="0"/>
              <a:t>2022</a:t>
            </a:r>
            <a:r>
              <a:rPr lang="zh-CN" altLang="en-US" sz="2000" dirty="0"/>
              <a:t>年获新加坡共和国总统颁发公共服务奖章（铜奖），以表彰他对新加坡高等教育的卓越贡献。</a:t>
            </a:r>
            <a:endParaRPr lang="en-US" altLang="zh-CN" sz="2000" dirty="0"/>
          </a:p>
        </p:txBody>
      </p:sp>
      <p:sp>
        <p:nvSpPr>
          <p:cNvPr id="10" name="Title 7"/>
          <p:cNvSpPr>
            <a:spLocks noGrp="1"/>
          </p:cNvSpPr>
          <p:nvPr>
            <p:ph type="title"/>
          </p:nvPr>
        </p:nvSpPr>
        <p:spPr/>
        <p:txBody>
          <a:bodyPr/>
          <a:lstStyle/>
          <a:p>
            <a:r>
              <a:rPr lang="zh-CN" altLang="en-US" dirty="0"/>
              <a:t>讲座人简介</a:t>
            </a:r>
            <a:endParaRPr lang="en-SG" dirty="0"/>
          </a:p>
        </p:txBody>
      </p:sp>
      <p:sp>
        <p:nvSpPr>
          <p:cNvPr id="9" name="Content Placeholder 6"/>
          <p:cNvSpPr txBox="1">
            <a:spLocks/>
          </p:cNvSpPr>
          <p:nvPr/>
        </p:nvSpPr>
        <p:spPr>
          <a:xfrm>
            <a:off x="611560" y="3131609"/>
            <a:ext cx="8208912" cy="2666104"/>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00000"/>
              </a:lnSpc>
              <a:spcBef>
                <a:spcPts val="1800"/>
              </a:spcBef>
              <a:spcAft>
                <a:spcPts val="0"/>
              </a:spcAft>
              <a:buClrTx/>
              <a:buSzPct val="90000"/>
              <a:buFontTx/>
              <a:buNone/>
              <a:tabLst/>
              <a:defRPr/>
            </a:pPr>
            <a:endParaRPr kumimoji="0" lang="en-SG" sz="2000" b="0" i="0" u="none" strike="noStrike" kern="1200" cap="none" spc="0" normalizeH="0" baseline="0" noProof="0" dirty="0">
              <a:ln>
                <a:noFill/>
              </a:ln>
              <a:solidFill>
                <a:schemeClr val="tx1"/>
              </a:solidFill>
              <a:effectLst/>
              <a:uLnTx/>
              <a:uFillTx/>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855" y="1722796"/>
            <a:ext cx="1975552" cy="2690350"/>
          </a:xfrm>
          <a:prstGeom prst="rect">
            <a:avLst/>
          </a:prstGeom>
        </p:spPr>
      </p:pic>
      <p:sp>
        <p:nvSpPr>
          <p:cNvPr id="3" name="TextBox 2"/>
          <p:cNvSpPr txBox="1"/>
          <p:nvPr/>
        </p:nvSpPr>
        <p:spPr>
          <a:xfrm>
            <a:off x="260856" y="4540422"/>
            <a:ext cx="2294920" cy="1415772"/>
          </a:xfrm>
          <a:prstGeom prst="rect">
            <a:avLst/>
          </a:prstGeom>
          <a:noFill/>
        </p:spPr>
        <p:txBody>
          <a:bodyPr wrap="square" rtlCol="0">
            <a:spAutoFit/>
          </a:bodyPr>
          <a:lstStyle/>
          <a:p>
            <a:r>
              <a:rPr lang="zh-CN" altLang="en-US" sz="1400" b="1" dirty="0">
                <a:solidFill>
                  <a:srgbClr val="0070C0"/>
                </a:solidFill>
                <a:latin typeface="Gill Sans MT" panose="020B0502020104020203" pitchFamily="34" charset="0"/>
                <a:ea typeface="+mj-ea"/>
                <a:cs typeface="+mj-cs"/>
              </a:rPr>
              <a:t>王纪伟</a:t>
            </a:r>
            <a:endParaRPr lang="en-SG" altLang="zh-CN" sz="1400" b="1" dirty="0">
              <a:solidFill>
                <a:srgbClr val="0070C0"/>
              </a:solidFill>
              <a:latin typeface="Gill Sans MT" panose="020B0502020104020203" pitchFamily="34" charset="0"/>
              <a:ea typeface="+mj-ea"/>
              <a:cs typeface="+mj-cs"/>
            </a:endParaRPr>
          </a:p>
          <a:p>
            <a:endParaRPr lang="en-US" sz="1200" i="1" dirty="0"/>
          </a:p>
          <a:p>
            <a:r>
              <a:rPr lang="zh-CN" altLang="en-US" sz="1200" dirty="0"/>
              <a:t>博士</a:t>
            </a:r>
            <a:endParaRPr lang="en-US" altLang="zh-CN" sz="1200" dirty="0"/>
          </a:p>
          <a:p>
            <a:r>
              <a:rPr lang="zh-CN" altLang="en-US" sz="1200" dirty="0"/>
              <a:t>会计学副教授</a:t>
            </a:r>
            <a:endParaRPr lang="en-US" altLang="zh-CN" sz="1200" dirty="0"/>
          </a:p>
          <a:p>
            <a:r>
              <a:rPr lang="zh-CN" altLang="en-US" sz="1200" dirty="0"/>
              <a:t>专业会计硕士项目主任</a:t>
            </a:r>
            <a:endParaRPr lang="en-US" altLang="zh-CN" sz="1200" dirty="0"/>
          </a:p>
          <a:p>
            <a:r>
              <a:rPr lang="zh-CN" altLang="en-US" sz="1200" dirty="0"/>
              <a:t>财务大数据分析硕士项目主任</a:t>
            </a:r>
            <a:endParaRPr lang="en-US" altLang="zh-CN" sz="1200" dirty="0"/>
          </a:p>
          <a:p>
            <a:r>
              <a:rPr lang="zh-CN" altLang="en-US" sz="1200" dirty="0"/>
              <a:t>新加坡管理大学</a:t>
            </a:r>
            <a:endParaRPr lang="en-US" sz="1200" dirty="0"/>
          </a:p>
        </p:txBody>
      </p:sp>
    </p:spTree>
    <p:extLst>
      <p:ext uri="{BB962C8B-B14F-4D97-AF65-F5344CB8AC3E}">
        <p14:creationId xmlns:p14="http://schemas.microsoft.com/office/powerpoint/2010/main" val="33517419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0_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4734</TotalTime>
  <Words>458</Words>
  <Application>Microsoft Office PowerPoint</Application>
  <PresentationFormat>On-screen Show (4:3)</PresentationFormat>
  <Paragraphs>16</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Arial</vt:lpstr>
      <vt:lpstr>Book Antiqua</vt:lpstr>
      <vt:lpstr>Calibri</vt:lpstr>
      <vt:lpstr>Corbel</vt:lpstr>
      <vt:lpstr>Gill Sans MT</vt:lpstr>
      <vt:lpstr>Wingdings</vt:lpstr>
      <vt:lpstr>Wingdings 2</vt:lpstr>
      <vt:lpstr>Wingdings 3</vt:lpstr>
      <vt:lpstr>30_Module</vt:lpstr>
      <vt:lpstr>讲座主题</vt:lpstr>
      <vt:lpstr>讲座人简介</vt:lpstr>
    </vt:vector>
  </TitlesOfParts>
  <Company>SMU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WANG Jiwei</dc:creator>
  <cp:lastModifiedBy>WANG Jiwei</cp:lastModifiedBy>
  <cp:revision>230</cp:revision>
  <dcterms:created xsi:type="dcterms:W3CDTF">2010-08-31T16:25:43Z</dcterms:created>
  <dcterms:modified xsi:type="dcterms:W3CDTF">2023-11-08T09:18:07Z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951d41b-6b8e-4636-984f-012bff14ba18_Enabled">
    <vt:lpwstr>true</vt:lpwstr>
  </property>
  <property fmtid="{D5CDD505-2E9C-101B-9397-08002B2CF9AE}" pid="3" name="MSIP_Label_6951d41b-6b8e-4636-984f-012bff14ba18_SetDate">
    <vt:lpwstr>2023-11-08T09:18:07Z</vt:lpwstr>
  </property>
  <property fmtid="{D5CDD505-2E9C-101B-9397-08002B2CF9AE}" pid="4" name="MSIP_Label_6951d41b-6b8e-4636-984f-012bff14ba18_Method">
    <vt:lpwstr>Standard</vt:lpwstr>
  </property>
  <property fmtid="{D5CDD505-2E9C-101B-9397-08002B2CF9AE}" pid="5" name="MSIP_Label_6951d41b-6b8e-4636-984f-012bff14ba18_Name">
    <vt:lpwstr>6951d41b-6b8e-4636-984f-012bff14ba18</vt:lpwstr>
  </property>
  <property fmtid="{D5CDD505-2E9C-101B-9397-08002B2CF9AE}" pid="6" name="MSIP_Label_6951d41b-6b8e-4636-984f-012bff14ba18_SiteId">
    <vt:lpwstr>c98a79ca-5a9a-4791-a243-f06afd67464d</vt:lpwstr>
  </property>
  <property fmtid="{D5CDD505-2E9C-101B-9397-08002B2CF9AE}" pid="7" name="MSIP_Label_6951d41b-6b8e-4636-984f-012bff14ba18_ActionId">
    <vt:lpwstr>6a3c0c35-cb4a-47b9-939c-cde253204559</vt:lpwstr>
  </property>
  <property fmtid="{D5CDD505-2E9C-101B-9397-08002B2CF9AE}" pid="8" name="MSIP_Label_6951d41b-6b8e-4636-984f-012bff14ba18_ContentBits">
    <vt:lpwstr>1</vt:lpwstr>
  </property>
</Properties>
</file>